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6" r:id="rId11"/>
    <p:sldId id="269" r:id="rId12"/>
    <p:sldId id="270" r:id="rId13"/>
    <p:sldId id="271" r:id="rId14"/>
    <p:sldId id="278" r:id="rId15"/>
    <p:sldId id="272" r:id="rId16"/>
    <p:sldId id="273" r:id="rId17"/>
    <p:sldId id="274" r:id="rId18"/>
    <p:sldId id="275" r:id="rId19"/>
    <p:sldId id="276" r:id="rId20"/>
    <p:sldId id="277" r:id="rId21"/>
    <p:sldId id="279" r:id="rId22"/>
    <p:sldId id="280" r:id="rId23"/>
    <p:sldId id="281" r:id="rId24"/>
    <p:sldId id="282" r:id="rId25"/>
    <p:sldId id="283" r:id="rId26"/>
    <p:sldId id="284" r:id="rId27"/>
    <p:sldId id="286" r:id="rId28"/>
    <p:sldId id="287" r:id="rId29"/>
    <p:sldId id="288" r:id="rId30"/>
    <p:sldId id="289" r:id="rId31"/>
    <p:sldId id="29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naki bayya" initials="jb" lastIdx="1" clrIdx="0">
    <p:extLst>
      <p:ext uri="{19B8F6BF-5375-455C-9EA6-DF929625EA0E}">
        <p15:presenceInfo xmlns:p15="http://schemas.microsoft.com/office/powerpoint/2012/main" userId="e42bf50cebbfda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1" autoAdjust="0"/>
    <p:restoredTop sz="94660"/>
  </p:normalViewPr>
  <p:slideViewPr>
    <p:cSldViewPr snapToGrid="0">
      <p:cViewPr varScale="1">
        <p:scale>
          <a:sx n="82" d="100"/>
          <a:sy n="82" d="100"/>
        </p:scale>
        <p:origin x="71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2AF90-D525-4C36-9290-D4CD27B97882}" type="datetimeFigureOut">
              <a:rPr lang="en-IN" smtClean="0"/>
              <a:t>10-05-2024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4D406-1DF5-4FB9-9156-BBCE64968FB3}" type="slidenum">
              <a:rPr lang="en-IN" smtClean="0"/>
              <a:t>‹#›</a:t>
            </a:fld>
            <a:endParaRPr lang="en-IN"/>
          </a:p>
        </p:txBody>
      </p:sp>
    </p:spTree>
    <p:extLst>
      <p:ext uri="{BB962C8B-B14F-4D97-AF65-F5344CB8AC3E}">
        <p14:creationId xmlns:p14="http://schemas.microsoft.com/office/powerpoint/2010/main" val="2823929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E4D406-1DF5-4FB9-9156-BBCE64968FB3}" type="slidenum">
              <a:rPr lang="en-IN" smtClean="0"/>
              <a:t>7</a:t>
            </a:fld>
            <a:endParaRPr lang="en-IN"/>
          </a:p>
        </p:txBody>
      </p:sp>
    </p:spTree>
    <p:extLst>
      <p:ext uri="{BB962C8B-B14F-4D97-AF65-F5344CB8AC3E}">
        <p14:creationId xmlns:p14="http://schemas.microsoft.com/office/powerpoint/2010/main" val="295472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E4D406-1DF5-4FB9-9156-BBCE64968FB3}" type="slidenum">
              <a:rPr lang="en-IN" smtClean="0"/>
              <a:t>21</a:t>
            </a:fld>
            <a:endParaRPr lang="en-IN"/>
          </a:p>
        </p:txBody>
      </p:sp>
    </p:spTree>
    <p:extLst>
      <p:ext uri="{BB962C8B-B14F-4D97-AF65-F5344CB8AC3E}">
        <p14:creationId xmlns:p14="http://schemas.microsoft.com/office/powerpoint/2010/main" val="2385578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62C89D-5B5F-4AD5-A08C-CC267BAE7CE1}" type="datetimeFigureOut">
              <a:rPr lang="en-IN" smtClean="0"/>
              <a:t>10-05-2024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61E5FE-6778-4373-846C-9F0AAD6BF248}"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7567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2262C89D-5B5F-4AD5-A08C-CC267BAE7CE1}" type="datetimeFigureOut">
              <a:rPr lang="en-IN" smtClean="0"/>
              <a:t>10-05-2024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61E5FE-6778-4373-846C-9F0AAD6BF248}" type="slidenum">
              <a:rPr lang="en-IN" smtClean="0"/>
              <a:t>‹#›</a:t>
            </a:fld>
            <a:endParaRPr lang="en-IN"/>
          </a:p>
        </p:txBody>
      </p:sp>
    </p:spTree>
    <p:extLst>
      <p:ext uri="{BB962C8B-B14F-4D97-AF65-F5344CB8AC3E}">
        <p14:creationId xmlns:p14="http://schemas.microsoft.com/office/powerpoint/2010/main" val="1461558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62C89D-5B5F-4AD5-A08C-CC267BAE7CE1}" type="datetimeFigureOut">
              <a:rPr lang="en-IN" smtClean="0"/>
              <a:t>10-05-2024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61E5FE-6778-4373-846C-9F0AAD6BF248}" type="slidenum">
              <a:rPr lang="en-IN" smtClean="0"/>
              <a:t>‹#›</a:t>
            </a:fld>
            <a:endParaRPr lang="en-IN"/>
          </a:p>
        </p:txBody>
      </p:sp>
    </p:spTree>
    <p:extLst>
      <p:ext uri="{BB962C8B-B14F-4D97-AF65-F5344CB8AC3E}">
        <p14:creationId xmlns:p14="http://schemas.microsoft.com/office/powerpoint/2010/main" val="2939231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62C89D-5B5F-4AD5-A08C-CC267BAE7CE1}" type="datetimeFigureOut">
              <a:rPr lang="en-IN" smtClean="0"/>
              <a:t>10-05-2024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61E5FE-6778-4373-846C-9F0AAD6BF248}"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0575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62C89D-5B5F-4AD5-A08C-CC267BAE7CE1}" type="datetimeFigureOut">
              <a:rPr lang="en-IN" smtClean="0"/>
              <a:t>10-05-2024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61E5FE-6778-4373-846C-9F0AAD6BF248}" type="slidenum">
              <a:rPr lang="en-IN" smtClean="0"/>
              <a:t>‹#›</a:t>
            </a:fld>
            <a:endParaRPr lang="en-IN"/>
          </a:p>
        </p:txBody>
      </p:sp>
    </p:spTree>
    <p:extLst>
      <p:ext uri="{BB962C8B-B14F-4D97-AF65-F5344CB8AC3E}">
        <p14:creationId xmlns:p14="http://schemas.microsoft.com/office/powerpoint/2010/main" val="2742441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62C89D-5B5F-4AD5-A08C-CC267BAE7CE1}" type="datetimeFigureOut">
              <a:rPr lang="en-IN" smtClean="0"/>
              <a:t>10-05-2024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61E5FE-6778-4373-846C-9F0AAD6BF248}"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84754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62C89D-5B5F-4AD5-A08C-CC267BAE7CE1}" type="datetimeFigureOut">
              <a:rPr lang="en-IN" smtClean="0"/>
              <a:t>10-05-2024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61E5FE-6778-4373-846C-9F0AAD6BF248}" type="slidenum">
              <a:rPr lang="en-IN" smtClean="0"/>
              <a:t>‹#›</a:t>
            </a:fld>
            <a:endParaRPr lang="en-IN"/>
          </a:p>
        </p:txBody>
      </p:sp>
    </p:spTree>
    <p:extLst>
      <p:ext uri="{BB962C8B-B14F-4D97-AF65-F5344CB8AC3E}">
        <p14:creationId xmlns:p14="http://schemas.microsoft.com/office/powerpoint/2010/main" val="2979464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62C89D-5B5F-4AD5-A08C-CC267BAE7CE1}" type="datetimeFigureOut">
              <a:rPr lang="en-IN" smtClean="0"/>
              <a:t>10-05-2024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61E5FE-6778-4373-846C-9F0AAD6BF248}" type="slidenum">
              <a:rPr lang="en-IN" smtClean="0"/>
              <a:t>‹#›</a:t>
            </a:fld>
            <a:endParaRPr lang="en-IN"/>
          </a:p>
        </p:txBody>
      </p:sp>
    </p:spTree>
    <p:extLst>
      <p:ext uri="{BB962C8B-B14F-4D97-AF65-F5344CB8AC3E}">
        <p14:creationId xmlns:p14="http://schemas.microsoft.com/office/powerpoint/2010/main" val="944304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62C89D-5B5F-4AD5-A08C-CC267BAE7CE1}" type="datetimeFigureOut">
              <a:rPr lang="en-IN" smtClean="0"/>
              <a:t>10-05-2024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61E5FE-6778-4373-846C-9F0AAD6BF248}" type="slidenum">
              <a:rPr lang="en-IN" smtClean="0"/>
              <a:t>‹#›</a:t>
            </a:fld>
            <a:endParaRPr lang="en-IN"/>
          </a:p>
        </p:txBody>
      </p:sp>
    </p:spTree>
    <p:extLst>
      <p:ext uri="{BB962C8B-B14F-4D97-AF65-F5344CB8AC3E}">
        <p14:creationId xmlns:p14="http://schemas.microsoft.com/office/powerpoint/2010/main" val="1394135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62C89D-5B5F-4AD5-A08C-CC267BAE7CE1}" type="datetimeFigureOut">
              <a:rPr lang="en-IN" smtClean="0"/>
              <a:t>10-05-2024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61E5FE-6778-4373-846C-9F0AAD6BF248}" type="slidenum">
              <a:rPr lang="en-IN" smtClean="0"/>
              <a:t>‹#›</a:t>
            </a:fld>
            <a:endParaRPr lang="en-IN"/>
          </a:p>
        </p:txBody>
      </p:sp>
    </p:spTree>
    <p:extLst>
      <p:ext uri="{BB962C8B-B14F-4D97-AF65-F5344CB8AC3E}">
        <p14:creationId xmlns:p14="http://schemas.microsoft.com/office/powerpoint/2010/main" val="2803022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62C89D-5B5F-4AD5-A08C-CC267BAE7CE1}" type="datetimeFigureOut">
              <a:rPr lang="en-IN" smtClean="0"/>
              <a:t>10-05-2024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61E5FE-6778-4373-846C-9F0AAD6BF248}" type="slidenum">
              <a:rPr lang="en-IN" smtClean="0"/>
              <a:t>‹#›</a:t>
            </a:fld>
            <a:endParaRPr lang="en-IN"/>
          </a:p>
        </p:txBody>
      </p:sp>
    </p:spTree>
    <p:extLst>
      <p:ext uri="{BB962C8B-B14F-4D97-AF65-F5344CB8AC3E}">
        <p14:creationId xmlns:p14="http://schemas.microsoft.com/office/powerpoint/2010/main" val="794823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62C89D-5B5F-4AD5-A08C-CC267BAE7CE1}" type="datetimeFigureOut">
              <a:rPr lang="en-IN" smtClean="0"/>
              <a:t>10-05-2024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61E5FE-6778-4373-846C-9F0AAD6BF248}" type="slidenum">
              <a:rPr lang="en-IN" smtClean="0"/>
              <a:t>‹#›</a:t>
            </a:fld>
            <a:endParaRPr lang="en-IN"/>
          </a:p>
        </p:txBody>
      </p:sp>
    </p:spTree>
    <p:extLst>
      <p:ext uri="{BB962C8B-B14F-4D97-AF65-F5344CB8AC3E}">
        <p14:creationId xmlns:p14="http://schemas.microsoft.com/office/powerpoint/2010/main" val="3079868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62C89D-5B5F-4AD5-A08C-CC267BAE7CE1}" type="datetimeFigureOut">
              <a:rPr lang="en-IN" smtClean="0"/>
              <a:t>10-05-2024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C61E5FE-6778-4373-846C-9F0AAD6BF248}" type="slidenum">
              <a:rPr lang="en-IN" smtClean="0"/>
              <a:t>‹#›</a:t>
            </a:fld>
            <a:endParaRPr lang="en-IN"/>
          </a:p>
        </p:txBody>
      </p:sp>
    </p:spTree>
    <p:extLst>
      <p:ext uri="{BB962C8B-B14F-4D97-AF65-F5344CB8AC3E}">
        <p14:creationId xmlns:p14="http://schemas.microsoft.com/office/powerpoint/2010/main" val="254002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62C89D-5B5F-4AD5-A08C-CC267BAE7CE1}" type="datetimeFigureOut">
              <a:rPr lang="en-IN" smtClean="0"/>
              <a:t>10-05-2024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61E5FE-6778-4373-846C-9F0AAD6BF248}" type="slidenum">
              <a:rPr lang="en-IN" smtClean="0"/>
              <a:t>‹#›</a:t>
            </a:fld>
            <a:endParaRPr lang="en-IN"/>
          </a:p>
        </p:txBody>
      </p:sp>
    </p:spTree>
    <p:extLst>
      <p:ext uri="{BB962C8B-B14F-4D97-AF65-F5344CB8AC3E}">
        <p14:creationId xmlns:p14="http://schemas.microsoft.com/office/powerpoint/2010/main" val="3004043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62C89D-5B5F-4AD5-A08C-CC267BAE7CE1}" type="datetimeFigureOut">
              <a:rPr lang="en-IN" smtClean="0"/>
              <a:t>10-05-2024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C61E5FE-6778-4373-846C-9F0AAD6BF248}" type="slidenum">
              <a:rPr lang="en-IN" smtClean="0"/>
              <a:t>‹#›</a:t>
            </a:fld>
            <a:endParaRPr lang="en-IN"/>
          </a:p>
        </p:txBody>
      </p:sp>
    </p:spTree>
    <p:extLst>
      <p:ext uri="{BB962C8B-B14F-4D97-AF65-F5344CB8AC3E}">
        <p14:creationId xmlns:p14="http://schemas.microsoft.com/office/powerpoint/2010/main" val="473868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62C89D-5B5F-4AD5-A08C-CC267BAE7CE1}" type="datetimeFigureOut">
              <a:rPr lang="en-IN" smtClean="0"/>
              <a:t>10-05-2024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61E5FE-6778-4373-846C-9F0AAD6BF248}" type="slidenum">
              <a:rPr lang="en-IN" smtClean="0"/>
              <a:t>‹#›</a:t>
            </a:fld>
            <a:endParaRPr lang="en-IN"/>
          </a:p>
        </p:txBody>
      </p:sp>
    </p:spTree>
    <p:extLst>
      <p:ext uri="{BB962C8B-B14F-4D97-AF65-F5344CB8AC3E}">
        <p14:creationId xmlns:p14="http://schemas.microsoft.com/office/powerpoint/2010/main" val="1299289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62C89D-5B5F-4AD5-A08C-CC267BAE7CE1}" type="datetimeFigureOut">
              <a:rPr lang="en-IN" smtClean="0"/>
              <a:t>10-05-2024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61E5FE-6778-4373-846C-9F0AAD6BF248}" type="slidenum">
              <a:rPr lang="en-IN" smtClean="0"/>
              <a:t>‹#›</a:t>
            </a:fld>
            <a:endParaRPr lang="en-IN"/>
          </a:p>
        </p:txBody>
      </p:sp>
    </p:spTree>
    <p:extLst>
      <p:ext uri="{BB962C8B-B14F-4D97-AF65-F5344CB8AC3E}">
        <p14:creationId xmlns:p14="http://schemas.microsoft.com/office/powerpoint/2010/main" val="309129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2262C89D-5B5F-4AD5-A08C-CC267BAE7CE1}" type="datetimeFigureOut">
              <a:rPr lang="en-IN" smtClean="0"/>
              <a:t>10-05-2024</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C61E5FE-6778-4373-846C-9F0AAD6BF248}" type="slidenum">
              <a:rPr lang="en-IN" smtClean="0"/>
              <a:t>‹#›</a:t>
            </a:fld>
            <a:endParaRPr lang="en-IN"/>
          </a:p>
        </p:txBody>
      </p:sp>
    </p:spTree>
    <p:extLst>
      <p:ext uri="{BB962C8B-B14F-4D97-AF65-F5344CB8AC3E}">
        <p14:creationId xmlns:p14="http://schemas.microsoft.com/office/powerpoint/2010/main" val="1712294547"/>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C6A0-3E30-727A-F0F2-317EC64057FA}"/>
              </a:ext>
            </a:extLst>
          </p:cNvPr>
          <p:cNvSpPr>
            <a:spLocks noGrp="1"/>
          </p:cNvSpPr>
          <p:nvPr>
            <p:ph type="ctrTitle"/>
          </p:nvPr>
        </p:nvSpPr>
        <p:spPr>
          <a:xfrm>
            <a:off x="1132081" y="373224"/>
            <a:ext cx="9402180" cy="4553340"/>
          </a:xfrm>
        </p:spPr>
        <p:txBody>
          <a:bodyPr>
            <a:noAutofit/>
          </a:bodyPr>
          <a:lstStyle/>
          <a:p>
            <a:pPr algn="ctr"/>
            <a:r>
              <a:rPr lang="en-IN" sz="6000" b="1" kern="0" dirty="0">
                <a:effectLst/>
                <a:latin typeface="Calibri" panose="020F0502020204030204" pitchFamily="34" charset="0"/>
                <a:ea typeface="Times New Roman" panose="02020603050405020304" pitchFamily="18" charset="0"/>
              </a:rPr>
              <a:t>SQL Capstone Project @Odinschool</a:t>
            </a:r>
            <a:br>
              <a:rPr lang="en-IN" sz="6000" b="1" kern="0" dirty="0">
                <a:effectLst/>
                <a:latin typeface="Calibri" panose="020F0502020204030204" pitchFamily="34" charset="0"/>
                <a:ea typeface="Times New Roman" panose="02020603050405020304" pitchFamily="18" charset="0"/>
              </a:rPr>
            </a:br>
            <a:r>
              <a:rPr lang="en-IN" sz="6000" b="1" kern="0" dirty="0">
                <a:effectLst/>
                <a:latin typeface="Calibri" panose="020F0502020204030204" pitchFamily="34" charset="0"/>
                <a:ea typeface="Times New Roman" panose="02020603050405020304" pitchFamily="18" charset="0"/>
              </a:rPr>
              <a:t>Amazon Sales Data</a:t>
            </a:r>
            <a:br>
              <a:rPr lang="en-IN" sz="6000" b="1" kern="0" dirty="0">
                <a:effectLst/>
                <a:latin typeface="Calibri" panose="020F0502020204030204" pitchFamily="34" charset="0"/>
                <a:ea typeface="Times New Roman" panose="02020603050405020304" pitchFamily="18" charset="0"/>
              </a:rPr>
            </a:br>
            <a:r>
              <a:rPr lang="en-IN" sz="6000" b="1" kern="0" dirty="0">
                <a:effectLst/>
                <a:latin typeface="Calibri" panose="020F0502020204030204" pitchFamily="34" charset="0"/>
                <a:ea typeface="Times New Roman" panose="02020603050405020304" pitchFamily="18" charset="0"/>
              </a:rPr>
              <a:t>											</a:t>
            </a:r>
            <a:r>
              <a:rPr lang="en-IN" sz="2400" b="1" kern="0" dirty="0">
                <a:effectLst/>
                <a:latin typeface="Calibri" panose="020F0502020204030204" pitchFamily="34" charset="0"/>
                <a:ea typeface="Times New Roman" panose="02020603050405020304" pitchFamily="18" charset="0"/>
              </a:rPr>
              <a:t>Name: Janaki G</a:t>
            </a:r>
            <a:br>
              <a:rPr lang="en-IN" sz="2400" b="1" kern="0" dirty="0">
                <a:effectLst/>
                <a:latin typeface="Calibri" panose="020F0502020204030204" pitchFamily="34" charset="0"/>
                <a:ea typeface="Times New Roman" panose="02020603050405020304" pitchFamily="18" charset="0"/>
              </a:rPr>
            </a:br>
            <a:r>
              <a:rPr lang="en-IN" sz="2400" b="1" kern="0" dirty="0">
                <a:effectLst/>
                <a:latin typeface="Calibri" panose="020F0502020204030204" pitchFamily="34" charset="0"/>
                <a:ea typeface="Times New Roman" panose="02020603050405020304" pitchFamily="18" charset="0"/>
              </a:rPr>
              <a:t>								S7886</a:t>
            </a:r>
            <a:endParaRPr lang="en-IN" sz="6000" dirty="0"/>
          </a:p>
        </p:txBody>
      </p:sp>
    </p:spTree>
    <p:extLst>
      <p:ext uri="{BB962C8B-B14F-4D97-AF65-F5344CB8AC3E}">
        <p14:creationId xmlns:p14="http://schemas.microsoft.com/office/powerpoint/2010/main" val="3755462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C1526-99BC-29B7-CF38-91E38FDB54EF}"/>
              </a:ext>
            </a:extLst>
          </p:cNvPr>
          <p:cNvSpPr>
            <a:spLocks noGrp="1"/>
          </p:cNvSpPr>
          <p:nvPr>
            <p:ph type="title"/>
          </p:nvPr>
        </p:nvSpPr>
        <p:spPr>
          <a:xfrm>
            <a:off x="362361" y="820557"/>
            <a:ext cx="11422201" cy="422678"/>
          </a:xfrm>
        </p:spPr>
        <p:txBody>
          <a:bodyPr>
            <a:normAutofit fontScale="90000"/>
          </a:bodyPr>
          <a:lstStyle/>
          <a:p>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Exploratory Data Analysis:                                Data Visualization</a:t>
            </a:r>
            <a:br>
              <a:rPr lang="en-IN" sz="2400" b="1"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4" name="Text Placeholder 3">
            <a:extLst>
              <a:ext uri="{FF2B5EF4-FFF2-40B4-BE49-F238E27FC236}">
                <a16:creationId xmlns:a16="http://schemas.microsoft.com/office/drawing/2014/main" id="{53039D74-CF13-33E0-3A65-CCF4E90D90DE}"/>
              </a:ext>
            </a:extLst>
          </p:cNvPr>
          <p:cNvSpPr>
            <a:spLocks noGrp="1"/>
          </p:cNvSpPr>
          <p:nvPr>
            <p:ph type="body" sz="half" idx="2"/>
          </p:nvPr>
        </p:nvSpPr>
        <p:spPr>
          <a:xfrm>
            <a:off x="362361" y="1157998"/>
            <a:ext cx="4209637" cy="5603898"/>
          </a:xfrm>
        </p:spPr>
        <p:txBody>
          <a:bodyPr>
            <a:normAutofit fontScale="55000" lnSpcReduction="20000"/>
          </a:bodyPr>
          <a:lstStyle/>
          <a:p>
            <a:r>
              <a:rPr lang="en-IN" sz="3600" b="1" kern="100" dirty="0">
                <a:effectLst/>
                <a:latin typeface="Calibri" panose="020F0502020204030204" pitchFamily="34" charset="0"/>
                <a:ea typeface="Calibri" panose="020F0502020204030204" pitchFamily="34" charset="0"/>
                <a:cs typeface="Calibri" panose="020F0502020204030204" pitchFamily="34" charset="0"/>
              </a:rPr>
              <a:t>Product Analysis:</a:t>
            </a:r>
          </a:p>
          <a:p>
            <a:r>
              <a:rPr lang="en-US" sz="29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There are 3  Branches in the dataset</a:t>
            </a:r>
          </a:p>
          <a:p>
            <a:r>
              <a:rPr lang="en-US" sz="29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Namely Mandalay, Yangon and</a:t>
            </a:r>
          </a:p>
          <a:p>
            <a:r>
              <a:rPr lang="en-US" sz="29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Naypyitaw and having 5 product lines</a:t>
            </a:r>
          </a:p>
          <a:p>
            <a:pPr>
              <a:lnSpc>
                <a:spcPct val="120000"/>
              </a:lnSpc>
            </a:pPr>
            <a:r>
              <a:rPr lang="en-IN" sz="2900" dirty="0">
                <a:solidFill>
                  <a:schemeClr val="tx1"/>
                </a:solidFill>
                <a:effectLst/>
                <a:latin typeface="Calibri" panose="020F0502020204030204" pitchFamily="34" charset="0"/>
                <a:ea typeface="Calibri" panose="020F0502020204030204" pitchFamily="34" charset="0"/>
              </a:rPr>
              <a:t>conducted  product analysis on the dataset to understand the different product lines. identified the best-performing product lines, and determined areas for improvement.</a:t>
            </a:r>
          </a:p>
          <a:p>
            <a:pPr>
              <a:lnSpc>
                <a:spcPct val="120000"/>
              </a:lnSpc>
            </a:pPr>
            <a:r>
              <a:rPr lang="en-US" sz="2900" b="1" dirty="0">
                <a:solidFill>
                  <a:schemeClr val="tx1"/>
                </a:solidFill>
                <a:effectLst/>
                <a:latin typeface="Calibri" panose="020F0502020204030204" pitchFamily="34" charset="0"/>
                <a:ea typeface="Calibri" panose="020F0502020204030204" pitchFamily="34" charset="0"/>
              </a:rPr>
              <a:t>1.Determine which product lines generate              the highest sales revenue.</a:t>
            </a:r>
            <a:r>
              <a:rPr lang="en-IN" sz="2900" b="1" dirty="0">
                <a:solidFill>
                  <a:schemeClr val="tx1"/>
                </a:solidFill>
                <a:effectLst/>
                <a:latin typeface="Calibri" panose="020F0502020204030204" pitchFamily="34" charset="0"/>
                <a:ea typeface="Calibri" panose="020F0502020204030204" pitchFamily="34" charset="0"/>
              </a:rPr>
              <a:t>Calculated 	the total sales for each product line.</a:t>
            </a:r>
          </a:p>
          <a:p>
            <a:pPr marL="800100" lvl="1" indent="-342900">
              <a:lnSpc>
                <a:spcPct val="120000"/>
              </a:lnSpc>
              <a:buFont typeface="Wingdings" panose="05000000000000000000" pitchFamily="2" charset="2"/>
              <a:buChar char="q"/>
            </a:pPr>
            <a:r>
              <a:rPr lang="en-IN" sz="2900" b="1" dirty="0" err="1">
                <a:solidFill>
                  <a:schemeClr val="tx1"/>
                </a:solidFill>
                <a:effectLst/>
                <a:latin typeface="Calibri" panose="020F0502020204030204" pitchFamily="34" charset="0"/>
                <a:ea typeface="Calibri" panose="020F0502020204030204" pitchFamily="34" charset="0"/>
              </a:rPr>
              <a:t>Hieghest</a:t>
            </a:r>
            <a:r>
              <a:rPr lang="en-IN" sz="2900" b="1" dirty="0">
                <a:solidFill>
                  <a:schemeClr val="tx1"/>
                </a:solidFill>
                <a:effectLst/>
                <a:latin typeface="Calibri" panose="020F0502020204030204" pitchFamily="34" charset="0"/>
                <a:ea typeface="Calibri" panose="020F0502020204030204" pitchFamily="34" charset="0"/>
              </a:rPr>
              <a:t> sales revenue:</a:t>
            </a:r>
          </a:p>
          <a:p>
            <a:pPr lvl="1">
              <a:lnSpc>
                <a:spcPct val="120000"/>
              </a:lnSpc>
            </a:pPr>
            <a:r>
              <a:rPr lang="en-IN" sz="2900" b="1" dirty="0">
                <a:solidFill>
                  <a:schemeClr val="tx1"/>
                </a:solidFill>
                <a:effectLst/>
                <a:latin typeface="Calibri" panose="020F0502020204030204" pitchFamily="34" charset="0"/>
                <a:ea typeface="Calibri" panose="020F0502020204030204" pitchFamily="34" charset="0"/>
              </a:rPr>
              <a:t>           Food And Beverages</a:t>
            </a:r>
          </a:p>
          <a:p>
            <a:pPr marL="800100" lvl="1" indent="-342900">
              <a:lnSpc>
                <a:spcPct val="120000"/>
              </a:lnSpc>
              <a:buFont typeface="Wingdings" panose="05000000000000000000" pitchFamily="2" charset="2"/>
              <a:buChar char="q"/>
            </a:pPr>
            <a:r>
              <a:rPr lang="en-IN" sz="2900" b="1" dirty="0">
                <a:solidFill>
                  <a:schemeClr val="tx1"/>
                </a:solidFill>
                <a:effectLst/>
                <a:latin typeface="Calibri" panose="020F0502020204030204" pitchFamily="34" charset="0"/>
                <a:ea typeface="Calibri" panose="020F0502020204030204" pitchFamily="34" charset="0"/>
              </a:rPr>
              <a:t>Lowest sales revenue:</a:t>
            </a:r>
          </a:p>
          <a:p>
            <a:pPr lvl="1">
              <a:lnSpc>
                <a:spcPct val="120000"/>
              </a:lnSpc>
            </a:pPr>
            <a:r>
              <a:rPr lang="en-IN" sz="2900" b="1" dirty="0">
                <a:solidFill>
                  <a:schemeClr val="tx1"/>
                </a:solidFill>
                <a:effectLst/>
                <a:latin typeface="Calibri" panose="020F0502020204030204" pitchFamily="34" charset="0"/>
                <a:ea typeface="Calibri" panose="020F0502020204030204" pitchFamily="34" charset="0"/>
              </a:rPr>
              <a:t>           Health and beauty</a:t>
            </a:r>
          </a:p>
          <a:p>
            <a:endParaRPr lang="en-IN" sz="2300" dirty="0">
              <a:solidFill>
                <a:schemeClr val="tx1"/>
              </a:solidFill>
              <a:effectLst/>
              <a:latin typeface="Calibri" panose="020F0502020204030204" pitchFamily="34" charset="0"/>
              <a:ea typeface="Calibri" panose="020F0502020204030204" pitchFamily="34" charset="0"/>
            </a:endParaRPr>
          </a:p>
          <a:p>
            <a:endParaRPr lang="en-IN" dirty="0">
              <a:latin typeface="Calibri" panose="020F0502020204030204" pitchFamily="34" charset="0"/>
              <a:ea typeface="Calibri" panose="020F0502020204030204" pitchFamily="34" charset="0"/>
            </a:endParaRPr>
          </a:p>
          <a:p>
            <a:r>
              <a:rPr lang="en-IN" sz="1800" dirty="0">
                <a:effectLst/>
                <a:latin typeface="Calibri" panose="020F0502020204030204" pitchFamily="34" charset="0"/>
                <a:ea typeface="Calibri" panose="020F0502020204030204" pitchFamily="34" charset="0"/>
              </a:rPr>
              <a:t> </a:t>
            </a:r>
            <a:endParaRPr lang="en-IN" dirty="0"/>
          </a:p>
        </p:txBody>
      </p:sp>
      <p:pic>
        <p:nvPicPr>
          <p:cNvPr id="5" name="Picture 4">
            <a:extLst>
              <a:ext uri="{FF2B5EF4-FFF2-40B4-BE49-F238E27FC236}">
                <a16:creationId xmlns:a16="http://schemas.microsoft.com/office/drawing/2014/main" id="{9B5A05FC-16B0-E12C-9EDF-527139DB10C6}"/>
              </a:ext>
            </a:extLst>
          </p:cNvPr>
          <p:cNvPicPr>
            <a:picLocks noChangeAspect="1"/>
          </p:cNvPicPr>
          <p:nvPr/>
        </p:nvPicPr>
        <p:blipFill rotWithShape="1">
          <a:blip r:embed="rId2"/>
          <a:srcRect l="13929" t="30476" r="44668" b="7211"/>
          <a:stretch/>
        </p:blipFill>
        <p:spPr>
          <a:xfrm>
            <a:off x="5131837" y="1390260"/>
            <a:ext cx="6158203" cy="4767943"/>
          </a:xfrm>
          <a:prstGeom prst="rect">
            <a:avLst/>
          </a:prstGeom>
        </p:spPr>
      </p:pic>
    </p:spTree>
    <p:extLst>
      <p:ext uri="{BB962C8B-B14F-4D97-AF65-F5344CB8AC3E}">
        <p14:creationId xmlns:p14="http://schemas.microsoft.com/office/powerpoint/2010/main" val="3853769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C1526-99BC-29B7-CF38-91E38FDB54EF}"/>
              </a:ext>
            </a:extLst>
          </p:cNvPr>
          <p:cNvSpPr>
            <a:spLocks noGrp="1"/>
          </p:cNvSpPr>
          <p:nvPr>
            <p:ph type="title"/>
          </p:nvPr>
        </p:nvSpPr>
        <p:spPr>
          <a:xfrm>
            <a:off x="362361" y="531308"/>
            <a:ext cx="11422201" cy="422678"/>
          </a:xfrm>
        </p:spPr>
        <p:txBody>
          <a:bodyPr>
            <a:normAutofit fontScale="90000"/>
          </a:bodyPr>
          <a:lstStyle/>
          <a:p>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Exploratory Data Analysis:                                Data Visualization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2400" b="1" kern="100" dirty="0">
                <a:latin typeface="Calibri" panose="020F0502020204030204" pitchFamily="34" charset="0"/>
                <a:ea typeface="Calibri" panose="020F0502020204030204" pitchFamily="34" charset="0"/>
                <a:cs typeface="Times New Roman" panose="02020603050405020304" pitchFamily="18" charset="0"/>
              </a:rPr>
              <a:t>bar</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 plot</a:t>
            </a:r>
            <a:endParaRPr lang="en-IN" dirty="0"/>
          </a:p>
        </p:txBody>
      </p:sp>
      <p:sp>
        <p:nvSpPr>
          <p:cNvPr id="4" name="Text Placeholder 3">
            <a:extLst>
              <a:ext uri="{FF2B5EF4-FFF2-40B4-BE49-F238E27FC236}">
                <a16:creationId xmlns:a16="http://schemas.microsoft.com/office/drawing/2014/main" id="{53039D74-CF13-33E0-3A65-CCF4E90D90DE}"/>
              </a:ext>
            </a:extLst>
          </p:cNvPr>
          <p:cNvSpPr>
            <a:spLocks noGrp="1"/>
          </p:cNvSpPr>
          <p:nvPr>
            <p:ph type="body" sz="half" idx="2"/>
          </p:nvPr>
        </p:nvSpPr>
        <p:spPr>
          <a:xfrm>
            <a:off x="362361" y="1157997"/>
            <a:ext cx="4051019" cy="5467739"/>
          </a:xfrm>
        </p:spPr>
        <p:txBody>
          <a:bodyPr>
            <a:normAutofit fontScale="92500"/>
          </a:bodyPr>
          <a:lstStyle/>
          <a:p>
            <a:r>
              <a:rPr lang="en-IN" sz="2600" b="1" kern="100" dirty="0">
                <a:effectLst/>
                <a:latin typeface="Calibri" panose="020F0502020204030204" pitchFamily="34" charset="0"/>
                <a:ea typeface="Calibri" panose="020F0502020204030204" pitchFamily="34" charset="0"/>
                <a:cs typeface="Calibri" panose="020F0502020204030204" pitchFamily="34" charset="0"/>
              </a:rPr>
              <a:t>Product Analysis:</a:t>
            </a:r>
          </a:p>
          <a:p>
            <a:r>
              <a:rPr lang="en-IN" sz="2300" dirty="0">
                <a:solidFill>
                  <a:schemeClr val="tx1"/>
                </a:solidFill>
                <a:effectLst/>
                <a:latin typeface="Calibri" panose="020F0502020204030204" pitchFamily="34" charset="0"/>
                <a:ea typeface="Calibri" panose="020F0502020204030204" pitchFamily="34" charset="0"/>
              </a:rPr>
              <a:t>2. Evaluate Product Line Performance.</a:t>
            </a:r>
          </a:p>
          <a:p>
            <a:r>
              <a:rPr lang="en-IN" sz="2300" dirty="0">
                <a:solidFill>
                  <a:schemeClr val="tx1"/>
                </a:solidFill>
                <a:effectLst/>
                <a:latin typeface="Calibri" panose="020F0502020204030204" pitchFamily="34" charset="0"/>
                <a:ea typeface="Calibri" panose="020F0502020204030204" pitchFamily="34" charset="0"/>
              </a:rPr>
              <a:t>Calculated </a:t>
            </a:r>
            <a:r>
              <a:rPr lang="en-IN" sz="23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average sales or revenue for each product line to assess performance.</a:t>
            </a:r>
            <a:endParaRPr lang="en-IN" sz="23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Wingdings" panose="05000000000000000000" pitchFamily="2" charset="2"/>
              <a:buChar char="q"/>
            </a:pPr>
            <a:r>
              <a:rPr lang="en-IN" sz="2300" dirty="0" err="1">
                <a:solidFill>
                  <a:schemeClr val="tx1"/>
                </a:solidFill>
                <a:effectLst/>
                <a:latin typeface="Calibri" panose="020F0502020204030204" pitchFamily="34" charset="0"/>
                <a:ea typeface="Calibri" panose="020F0502020204030204" pitchFamily="34" charset="0"/>
              </a:rPr>
              <a:t>Hieghest</a:t>
            </a:r>
            <a:r>
              <a:rPr lang="en-IN" sz="2300" dirty="0">
                <a:solidFill>
                  <a:schemeClr val="tx1"/>
                </a:solidFill>
                <a:effectLst/>
                <a:latin typeface="Calibri" panose="020F0502020204030204" pitchFamily="34" charset="0"/>
                <a:ea typeface="Calibri" panose="020F0502020204030204" pitchFamily="34" charset="0"/>
              </a:rPr>
              <a:t> </a:t>
            </a:r>
            <a:r>
              <a:rPr lang="en-IN" sz="2300" dirty="0" err="1">
                <a:solidFill>
                  <a:schemeClr val="tx1"/>
                </a:solidFill>
                <a:effectLst/>
                <a:latin typeface="Calibri" panose="020F0502020204030204" pitchFamily="34" charset="0"/>
                <a:ea typeface="Calibri" panose="020F0502020204030204" pitchFamily="34" charset="0"/>
              </a:rPr>
              <a:t>avg</a:t>
            </a:r>
            <a:r>
              <a:rPr lang="en-IN" sz="2300" dirty="0">
                <a:solidFill>
                  <a:schemeClr val="tx1"/>
                </a:solidFill>
                <a:effectLst/>
                <a:latin typeface="Calibri" panose="020F0502020204030204" pitchFamily="34" charset="0"/>
                <a:ea typeface="Calibri" panose="020F0502020204030204" pitchFamily="34" charset="0"/>
              </a:rPr>
              <a:t> sales revenue:</a:t>
            </a:r>
          </a:p>
          <a:p>
            <a:pPr lvl="1"/>
            <a:r>
              <a:rPr lang="en-IN" sz="2300" dirty="0">
                <a:solidFill>
                  <a:schemeClr val="tx1"/>
                </a:solidFill>
                <a:effectLst/>
                <a:latin typeface="Calibri" panose="020F0502020204030204" pitchFamily="34" charset="0"/>
                <a:ea typeface="Calibri" panose="020F0502020204030204" pitchFamily="34" charset="0"/>
              </a:rPr>
              <a:t>           Home and lifestyle</a:t>
            </a:r>
          </a:p>
          <a:p>
            <a:pPr marL="800100" lvl="1" indent="-342900">
              <a:buFont typeface="Wingdings" panose="05000000000000000000" pitchFamily="2" charset="2"/>
              <a:buChar char="q"/>
            </a:pPr>
            <a:r>
              <a:rPr lang="en-IN" sz="2300" dirty="0">
                <a:solidFill>
                  <a:schemeClr val="tx1"/>
                </a:solidFill>
                <a:effectLst/>
                <a:latin typeface="Calibri" panose="020F0502020204030204" pitchFamily="34" charset="0"/>
                <a:ea typeface="Calibri" panose="020F0502020204030204" pitchFamily="34" charset="0"/>
              </a:rPr>
              <a:t>Lowest </a:t>
            </a:r>
            <a:r>
              <a:rPr lang="en-IN" sz="2300" dirty="0" err="1">
                <a:solidFill>
                  <a:schemeClr val="tx1"/>
                </a:solidFill>
                <a:effectLst/>
                <a:latin typeface="Calibri" panose="020F0502020204030204" pitchFamily="34" charset="0"/>
                <a:ea typeface="Calibri" panose="020F0502020204030204" pitchFamily="34" charset="0"/>
              </a:rPr>
              <a:t>avg</a:t>
            </a:r>
            <a:r>
              <a:rPr lang="en-IN" sz="2300" dirty="0">
                <a:solidFill>
                  <a:schemeClr val="tx1"/>
                </a:solidFill>
                <a:effectLst/>
                <a:latin typeface="Calibri" panose="020F0502020204030204" pitchFamily="34" charset="0"/>
                <a:ea typeface="Calibri" panose="020F0502020204030204" pitchFamily="34" charset="0"/>
              </a:rPr>
              <a:t> sales revenue:</a:t>
            </a:r>
          </a:p>
          <a:p>
            <a:pPr lvl="1"/>
            <a:r>
              <a:rPr lang="en-IN" sz="2300" dirty="0">
                <a:solidFill>
                  <a:schemeClr val="tx1"/>
                </a:solidFill>
                <a:effectLst/>
                <a:latin typeface="Calibri" panose="020F0502020204030204" pitchFamily="34" charset="0"/>
                <a:ea typeface="Calibri" panose="020F0502020204030204" pitchFamily="34" charset="0"/>
              </a:rPr>
              <a:t>           Fashion accessories</a:t>
            </a:r>
          </a:p>
          <a:p>
            <a:endParaRPr lang="en-IN" sz="2300" dirty="0">
              <a:solidFill>
                <a:schemeClr val="tx1"/>
              </a:solidFill>
              <a:effectLst/>
              <a:latin typeface="Calibri" panose="020F0502020204030204" pitchFamily="34" charset="0"/>
              <a:ea typeface="Calibri" panose="020F0502020204030204" pitchFamily="34" charset="0"/>
            </a:endParaRPr>
          </a:p>
          <a:p>
            <a:endParaRPr lang="en-IN" dirty="0">
              <a:latin typeface="Calibri" panose="020F0502020204030204" pitchFamily="34" charset="0"/>
              <a:ea typeface="Calibri" panose="020F0502020204030204" pitchFamily="34" charset="0"/>
            </a:endParaRPr>
          </a:p>
          <a:p>
            <a:r>
              <a:rPr lang="en-IN" sz="1800" dirty="0">
                <a:effectLst/>
                <a:latin typeface="Calibri" panose="020F0502020204030204" pitchFamily="34" charset="0"/>
                <a:ea typeface="Calibri" panose="020F0502020204030204" pitchFamily="34" charset="0"/>
              </a:rPr>
              <a:t> </a:t>
            </a:r>
            <a:endParaRPr lang="en-IN" dirty="0"/>
          </a:p>
        </p:txBody>
      </p:sp>
      <p:pic>
        <p:nvPicPr>
          <p:cNvPr id="6" name="Picture 5">
            <a:extLst>
              <a:ext uri="{FF2B5EF4-FFF2-40B4-BE49-F238E27FC236}">
                <a16:creationId xmlns:a16="http://schemas.microsoft.com/office/drawing/2014/main" id="{D5C8ADAC-026C-A4C9-E638-50BBF13CB0F5}"/>
              </a:ext>
            </a:extLst>
          </p:cNvPr>
          <p:cNvPicPr>
            <a:picLocks noChangeAspect="1"/>
          </p:cNvPicPr>
          <p:nvPr/>
        </p:nvPicPr>
        <p:blipFill rotWithShape="1">
          <a:blip r:embed="rId2"/>
          <a:srcRect l="13087" t="23266" r="42296" b="12789"/>
          <a:stretch/>
        </p:blipFill>
        <p:spPr>
          <a:xfrm>
            <a:off x="5122506" y="1287624"/>
            <a:ext cx="6176865" cy="5039067"/>
          </a:xfrm>
          <a:prstGeom prst="rect">
            <a:avLst/>
          </a:prstGeom>
        </p:spPr>
      </p:pic>
    </p:spTree>
    <p:extLst>
      <p:ext uri="{BB962C8B-B14F-4D97-AF65-F5344CB8AC3E}">
        <p14:creationId xmlns:p14="http://schemas.microsoft.com/office/powerpoint/2010/main" val="1579309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C1526-99BC-29B7-CF38-91E38FDB54EF}"/>
              </a:ext>
            </a:extLst>
          </p:cNvPr>
          <p:cNvSpPr>
            <a:spLocks noGrp="1"/>
          </p:cNvSpPr>
          <p:nvPr>
            <p:ph type="title"/>
          </p:nvPr>
        </p:nvSpPr>
        <p:spPr>
          <a:xfrm>
            <a:off x="362361" y="531308"/>
            <a:ext cx="11422201" cy="422678"/>
          </a:xfrm>
        </p:spPr>
        <p:txBody>
          <a:bodyPr>
            <a:normAutofit fontScale="90000"/>
          </a:bodyPr>
          <a:lstStyle/>
          <a:p>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Exploratory Data Analysis:                                Data Visualization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-bar plot</a:t>
            </a:r>
            <a:endParaRPr lang="en-IN" dirty="0"/>
          </a:p>
        </p:txBody>
      </p:sp>
      <p:sp>
        <p:nvSpPr>
          <p:cNvPr id="4" name="Text Placeholder 3">
            <a:extLst>
              <a:ext uri="{FF2B5EF4-FFF2-40B4-BE49-F238E27FC236}">
                <a16:creationId xmlns:a16="http://schemas.microsoft.com/office/drawing/2014/main" id="{53039D74-CF13-33E0-3A65-CCF4E90D90DE}"/>
              </a:ext>
            </a:extLst>
          </p:cNvPr>
          <p:cNvSpPr>
            <a:spLocks noGrp="1"/>
          </p:cNvSpPr>
          <p:nvPr>
            <p:ph type="body" sz="half" idx="2"/>
          </p:nvPr>
        </p:nvSpPr>
        <p:spPr>
          <a:xfrm>
            <a:off x="362361" y="1157997"/>
            <a:ext cx="4051019" cy="5467739"/>
          </a:xfrm>
        </p:spPr>
        <p:txBody>
          <a:bodyPr>
            <a:normAutofit fontScale="92500" lnSpcReduction="10000"/>
          </a:bodyPr>
          <a:lstStyle/>
          <a:p>
            <a:r>
              <a:rPr lang="en-IN" sz="2600" b="1" kern="100" dirty="0">
                <a:effectLst/>
                <a:latin typeface="Calibri" panose="020F0502020204030204" pitchFamily="34" charset="0"/>
                <a:ea typeface="Calibri" panose="020F0502020204030204" pitchFamily="34" charset="0"/>
                <a:cs typeface="Calibri" panose="020F0502020204030204" pitchFamily="34" charset="0"/>
              </a:rPr>
              <a:t>Product Analysis:</a:t>
            </a:r>
          </a:p>
          <a:p>
            <a:r>
              <a:rPr lang="en-IN" sz="2300" dirty="0">
                <a:solidFill>
                  <a:schemeClr val="tx1"/>
                </a:solidFill>
                <a:latin typeface="Calibri" panose="020F0502020204030204" pitchFamily="34" charset="0"/>
                <a:ea typeface="Calibri" panose="020F0502020204030204" pitchFamily="34" charset="0"/>
              </a:rPr>
              <a:t>3</a:t>
            </a:r>
            <a:r>
              <a:rPr lang="en-IN" sz="2300" dirty="0">
                <a:solidFill>
                  <a:schemeClr val="tx1"/>
                </a:solidFill>
                <a:effectLst/>
                <a:latin typeface="Calibri" panose="020F0502020204030204" pitchFamily="34" charset="0"/>
                <a:ea typeface="Calibri" panose="020F0502020204030204" pitchFamily="34" charset="0"/>
              </a:rPr>
              <a:t>. </a:t>
            </a:r>
            <a:r>
              <a:rPr lang="en-US" sz="2300" dirty="0">
                <a:solidFill>
                  <a:schemeClr val="tx1"/>
                </a:solidFill>
                <a:effectLst/>
                <a:latin typeface="Calibri" panose="020F0502020204030204" pitchFamily="34" charset="0"/>
                <a:ea typeface="Calibri" panose="020F0502020204030204" pitchFamily="34" charset="0"/>
              </a:rPr>
              <a:t>Identified product lines with above-average performance</a:t>
            </a:r>
          </a:p>
          <a:p>
            <a:r>
              <a:rPr lang="en-IN" sz="2300" dirty="0" err="1">
                <a:solidFill>
                  <a:schemeClr val="tx1"/>
                </a:solidFill>
                <a:effectLst/>
                <a:latin typeface="Calibri" panose="020F0502020204030204" pitchFamily="34" charset="0"/>
                <a:ea typeface="Calibri" panose="020F0502020204030204" pitchFamily="34" charset="0"/>
              </a:rPr>
              <a:t>Avg</a:t>
            </a:r>
            <a:r>
              <a:rPr lang="en-IN" sz="2300" dirty="0">
                <a:solidFill>
                  <a:schemeClr val="tx1"/>
                </a:solidFill>
                <a:effectLst/>
                <a:latin typeface="Calibri" panose="020F0502020204030204" pitchFamily="34" charset="0"/>
                <a:ea typeface="Calibri" panose="020F0502020204030204" pitchFamily="34" charset="0"/>
              </a:rPr>
              <a:t> sales of total product lines with all branches:</a:t>
            </a:r>
          </a:p>
          <a:p>
            <a:endParaRPr lang="en-IN" sz="2300" dirty="0">
              <a:solidFill>
                <a:schemeClr val="tx1"/>
              </a:solidFill>
              <a:effectLst/>
              <a:latin typeface="Calibri" panose="020F0502020204030204" pitchFamily="34" charset="0"/>
              <a:ea typeface="Calibri" panose="020F0502020204030204" pitchFamily="34" charset="0"/>
            </a:endParaRPr>
          </a:p>
          <a:p>
            <a:pPr marL="800100" lvl="1" indent="-342900">
              <a:buFont typeface="Wingdings" panose="05000000000000000000" pitchFamily="2" charset="2"/>
              <a:buChar char="q"/>
            </a:pPr>
            <a:r>
              <a:rPr lang="en-US" sz="2300" dirty="0">
                <a:solidFill>
                  <a:schemeClr val="tx1"/>
                </a:solidFill>
                <a:latin typeface="Calibri" panose="020F0502020204030204" pitchFamily="34" charset="0"/>
                <a:ea typeface="Calibri" panose="020F0502020204030204" pitchFamily="34" charset="0"/>
              </a:rPr>
              <a:t>A</a:t>
            </a:r>
            <a:r>
              <a:rPr lang="en-US" sz="2300" dirty="0">
                <a:solidFill>
                  <a:schemeClr val="tx1"/>
                </a:solidFill>
                <a:effectLst/>
                <a:latin typeface="Calibri" panose="020F0502020204030204" pitchFamily="34" charset="0"/>
                <a:ea typeface="Calibri" panose="020F0502020204030204" pitchFamily="34" charset="0"/>
              </a:rPr>
              <a:t>bove-average performance </a:t>
            </a:r>
            <a:r>
              <a:rPr lang="en-IN" sz="2300" dirty="0">
                <a:solidFill>
                  <a:schemeClr val="tx1"/>
                </a:solidFill>
                <a:effectLst/>
                <a:latin typeface="Calibri" panose="020F0502020204030204" pitchFamily="34" charset="0"/>
                <a:ea typeface="Calibri" panose="020F0502020204030204" pitchFamily="34" charset="0"/>
              </a:rPr>
              <a:t>:</a:t>
            </a:r>
          </a:p>
          <a:p>
            <a:pPr marL="800100" lvl="1" indent="-342900">
              <a:buFont typeface="Arial" panose="020B0604020202020204" pitchFamily="34" charset="0"/>
              <a:buChar char="•"/>
            </a:pPr>
            <a:r>
              <a:rPr lang="en-IN" sz="2300" dirty="0">
                <a:solidFill>
                  <a:schemeClr val="tx1"/>
                </a:solidFill>
                <a:effectLst/>
                <a:latin typeface="Calibri" panose="020F0502020204030204" pitchFamily="34" charset="0"/>
                <a:ea typeface="Calibri" panose="020F0502020204030204" pitchFamily="34" charset="0"/>
              </a:rPr>
              <a:t>Health and Beauty</a:t>
            </a:r>
          </a:p>
          <a:p>
            <a:pPr marL="800100" lvl="1" indent="-342900">
              <a:buFont typeface="Arial" panose="020B0604020202020204" pitchFamily="34" charset="0"/>
              <a:buChar char="•"/>
            </a:pPr>
            <a:r>
              <a:rPr lang="en-IN" sz="2300" dirty="0">
                <a:solidFill>
                  <a:schemeClr val="tx1"/>
                </a:solidFill>
                <a:latin typeface="Calibri" panose="020F0502020204030204" pitchFamily="34" charset="0"/>
                <a:ea typeface="Calibri" panose="020F0502020204030204" pitchFamily="34" charset="0"/>
              </a:rPr>
              <a:t>Sports and travel</a:t>
            </a:r>
          </a:p>
          <a:p>
            <a:pPr marL="800100" lvl="1" indent="-342900">
              <a:buFont typeface="Arial" panose="020B0604020202020204" pitchFamily="34" charset="0"/>
              <a:buChar char="•"/>
            </a:pPr>
            <a:r>
              <a:rPr lang="en-IN" sz="2300" dirty="0">
                <a:solidFill>
                  <a:schemeClr val="tx1"/>
                </a:solidFill>
                <a:effectLst/>
                <a:latin typeface="Calibri" panose="020F0502020204030204" pitchFamily="34" charset="0"/>
                <a:ea typeface="Calibri" panose="020F0502020204030204" pitchFamily="34" charset="0"/>
              </a:rPr>
              <a:t>Home and lifestyle</a:t>
            </a:r>
          </a:p>
          <a:p>
            <a:endParaRPr lang="en-IN" sz="2300" dirty="0">
              <a:solidFill>
                <a:schemeClr val="tx1"/>
              </a:solidFill>
              <a:effectLst/>
              <a:latin typeface="Calibri" panose="020F0502020204030204" pitchFamily="34" charset="0"/>
              <a:ea typeface="Calibri" panose="020F0502020204030204" pitchFamily="34" charset="0"/>
            </a:endParaRPr>
          </a:p>
          <a:p>
            <a:endParaRPr lang="en-IN" dirty="0">
              <a:latin typeface="Calibri" panose="020F0502020204030204" pitchFamily="34" charset="0"/>
              <a:ea typeface="Calibri" panose="020F0502020204030204" pitchFamily="34" charset="0"/>
            </a:endParaRPr>
          </a:p>
          <a:p>
            <a:r>
              <a:rPr lang="en-IN" sz="1800" dirty="0">
                <a:effectLst/>
                <a:latin typeface="Calibri" panose="020F0502020204030204" pitchFamily="34" charset="0"/>
                <a:ea typeface="Calibri" panose="020F0502020204030204" pitchFamily="34" charset="0"/>
              </a:rPr>
              <a:t> </a:t>
            </a:r>
            <a:endParaRPr lang="en-IN" dirty="0"/>
          </a:p>
        </p:txBody>
      </p:sp>
      <p:pic>
        <p:nvPicPr>
          <p:cNvPr id="9" name="Picture 8">
            <a:extLst>
              <a:ext uri="{FF2B5EF4-FFF2-40B4-BE49-F238E27FC236}">
                <a16:creationId xmlns:a16="http://schemas.microsoft.com/office/drawing/2014/main" id="{9CE62A14-445B-A86E-AA98-F839258E0E40}"/>
              </a:ext>
            </a:extLst>
          </p:cNvPr>
          <p:cNvPicPr>
            <a:picLocks noChangeAspect="1"/>
          </p:cNvPicPr>
          <p:nvPr/>
        </p:nvPicPr>
        <p:blipFill rotWithShape="1">
          <a:blip r:embed="rId2"/>
          <a:srcRect l="14541" t="75426" r="76096" b="18776"/>
          <a:stretch/>
        </p:blipFill>
        <p:spPr>
          <a:xfrm>
            <a:off x="1987420" y="2705876"/>
            <a:ext cx="2043405" cy="625153"/>
          </a:xfrm>
          <a:prstGeom prst="rect">
            <a:avLst/>
          </a:prstGeom>
        </p:spPr>
      </p:pic>
      <p:pic>
        <p:nvPicPr>
          <p:cNvPr id="5" name="Picture 4">
            <a:extLst>
              <a:ext uri="{FF2B5EF4-FFF2-40B4-BE49-F238E27FC236}">
                <a16:creationId xmlns:a16="http://schemas.microsoft.com/office/drawing/2014/main" id="{6F32D773-BFAF-135F-FB38-03AC6ABDA24D}"/>
              </a:ext>
            </a:extLst>
          </p:cNvPr>
          <p:cNvPicPr>
            <a:picLocks noChangeAspect="1"/>
          </p:cNvPicPr>
          <p:nvPr/>
        </p:nvPicPr>
        <p:blipFill rotWithShape="1">
          <a:blip r:embed="rId3"/>
          <a:srcRect l="13393" t="25306" r="44975" b="18504"/>
          <a:stretch/>
        </p:blipFill>
        <p:spPr>
          <a:xfrm>
            <a:off x="5655884" y="1315616"/>
            <a:ext cx="5736794" cy="4823927"/>
          </a:xfrm>
          <a:prstGeom prst="rect">
            <a:avLst/>
          </a:prstGeom>
        </p:spPr>
      </p:pic>
    </p:spTree>
    <p:extLst>
      <p:ext uri="{BB962C8B-B14F-4D97-AF65-F5344CB8AC3E}">
        <p14:creationId xmlns:p14="http://schemas.microsoft.com/office/powerpoint/2010/main" val="4216856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C1526-99BC-29B7-CF38-91E38FDB54EF}"/>
              </a:ext>
            </a:extLst>
          </p:cNvPr>
          <p:cNvSpPr>
            <a:spLocks noGrp="1"/>
          </p:cNvSpPr>
          <p:nvPr>
            <p:ph type="title"/>
          </p:nvPr>
        </p:nvSpPr>
        <p:spPr>
          <a:xfrm>
            <a:off x="362361" y="531308"/>
            <a:ext cx="11422201" cy="422678"/>
          </a:xfrm>
        </p:spPr>
        <p:txBody>
          <a:bodyPr>
            <a:normAutofit fontScale="90000"/>
          </a:bodyPr>
          <a:lstStyle/>
          <a:p>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Exploratory Data Analysis:                                Data Visualization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2400" b="1" kern="100" dirty="0">
                <a:latin typeface="Calibri" panose="020F0502020204030204" pitchFamily="34" charset="0"/>
                <a:ea typeface="Calibri" panose="020F0502020204030204" pitchFamily="34" charset="0"/>
                <a:cs typeface="Times New Roman" panose="02020603050405020304" pitchFamily="18" charset="0"/>
              </a:rPr>
              <a:t>BAR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plot</a:t>
            </a:r>
            <a:endParaRPr lang="en-IN" dirty="0"/>
          </a:p>
        </p:txBody>
      </p:sp>
      <p:sp>
        <p:nvSpPr>
          <p:cNvPr id="4" name="Text Placeholder 3">
            <a:extLst>
              <a:ext uri="{FF2B5EF4-FFF2-40B4-BE49-F238E27FC236}">
                <a16:creationId xmlns:a16="http://schemas.microsoft.com/office/drawing/2014/main" id="{53039D74-CF13-33E0-3A65-CCF4E90D90DE}"/>
              </a:ext>
            </a:extLst>
          </p:cNvPr>
          <p:cNvSpPr>
            <a:spLocks noGrp="1"/>
          </p:cNvSpPr>
          <p:nvPr>
            <p:ph type="body" sz="half" idx="2"/>
          </p:nvPr>
        </p:nvSpPr>
        <p:spPr>
          <a:xfrm>
            <a:off x="362361" y="1157997"/>
            <a:ext cx="4051019" cy="5467739"/>
          </a:xfrm>
        </p:spPr>
        <p:txBody>
          <a:bodyPr>
            <a:normAutofit lnSpcReduction="10000"/>
          </a:bodyPr>
          <a:lstStyle/>
          <a:p>
            <a:r>
              <a:rPr lang="en-IN" sz="2600" b="1" kern="100" dirty="0">
                <a:effectLst/>
                <a:latin typeface="Calibri" panose="020F0502020204030204" pitchFamily="34" charset="0"/>
                <a:ea typeface="Calibri" panose="020F0502020204030204" pitchFamily="34" charset="0"/>
                <a:cs typeface="Calibri" panose="020F0502020204030204" pitchFamily="34" charset="0"/>
              </a:rPr>
              <a:t>Product Analysis:</a:t>
            </a:r>
          </a:p>
          <a:p>
            <a:r>
              <a:rPr lang="en-IN" sz="2300" dirty="0">
                <a:solidFill>
                  <a:schemeClr val="tx1"/>
                </a:solidFill>
                <a:effectLst/>
                <a:latin typeface="Calibri" panose="020F0502020204030204" pitchFamily="34" charset="0"/>
                <a:ea typeface="Calibri" panose="020F0502020204030204" pitchFamily="34" charset="0"/>
              </a:rPr>
              <a:t>4. </a:t>
            </a:r>
            <a:r>
              <a:rPr lang="en-US" sz="2300" dirty="0">
                <a:solidFill>
                  <a:schemeClr val="tx1"/>
                </a:solidFill>
                <a:effectLst/>
                <a:latin typeface="Calibri" panose="020F0502020204030204" pitchFamily="34" charset="0"/>
                <a:ea typeface="Calibri" panose="020F0502020204030204" pitchFamily="34" charset="0"/>
              </a:rPr>
              <a:t>Identified product lines with </a:t>
            </a:r>
            <a:r>
              <a:rPr lang="en-US" sz="2300" dirty="0">
                <a:solidFill>
                  <a:schemeClr val="tx1"/>
                </a:solidFill>
                <a:latin typeface="Calibri" panose="020F0502020204030204" pitchFamily="34" charset="0"/>
                <a:ea typeface="Calibri" panose="020F0502020204030204" pitchFamily="34" charset="0"/>
              </a:rPr>
              <a:t>below</a:t>
            </a:r>
            <a:r>
              <a:rPr lang="en-US" sz="2300" dirty="0">
                <a:solidFill>
                  <a:schemeClr val="tx1"/>
                </a:solidFill>
                <a:effectLst/>
                <a:latin typeface="Calibri" panose="020F0502020204030204" pitchFamily="34" charset="0"/>
                <a:ea typeface="Calibri" panose="020F0502020204030204" pitchFamily="34" charset="0"/>
              </a:rPr>
              <a:t>-average performance</a:t>
            </a:r>
          </a:p>
          <a:p>
            <a:r>
              <a:rPr lang="en-IN" sz="2300" dirty="0" err="1">
                <a:solidFill>
                  <a:schemeClr val="tx1"/>
                </a:solidFill>
                <a:effectLst/>
                <a:latin typeface="Calibri" panose="020F0502020204030204" pitchFamily="34" charset="0"/>
                <a:ea typeface="Calibri" panose="020F0502020204030204" pitchFamily="34" charset="0"/>
              </a:rPr>
              <a:t>Avg</a:t>
            </a:r>
            <a:r>
              <a:rPr lang="en-IN" sz="2300" dirty="0">
                <a:solidFill>
                  <a:schemeClr val="tx1"/>
                </a:solidFill>
                <a:effectLst/>
                <a:latin typeface="Calibri" panose="020F0502020204030204" pitchFamily="34" charset="0"/>
                <a:ea typeface="Calibri" panose="020F0502020204030204" pitchFamily="34" charset="0"/>
              </a:rPr>
              <a:t> sales of total product lines with all branches:</a:t>
            </a:r>
          </a:p>
          <a:p>
            <a:pPr marL="800100" lvl="1" indent="-342900">
              <a:buFont typeface="Wingdings" panose="05000000000000000000" pitchFamily="2" charset="2"/>
              <a:buChar char="q"/>
            </a:pPr>
            <a:r>
              <a:rPr lang="en-US" sz="2300" dirty="0">
                <a:solidFill>
                  <a:schemeClr val="tx1"/>
                </a:solidFill>
                <a:effectLst/>
                <a:latin typeface="Calibri" panose="020F0502020204030204" pitchFamily="34" charset="0"/>
                <a:ea typeface="Calibri" panose="020F0502020204030204" pitchFamily="34" charset="0"/>
              </a:rPr>
              <a:t>Below-average performance </a:t>
            </a:r>
            <a:r>
              <a:rPr lang="en-IN" sz="2300" dirty="0">
                <a:solidFill>
                  <a:schemeClr val="tx1"/>
                </a:solidFill>
                <a:effectLst/>
                <a:latin typeface="Calibri" panose="020F0502020204030204" pitchFamily="34" charset="0"/>
                <a:ea typeface="Calibri" panose="020F0502020204030204" pitchFamily="34" charset="0"/>
              </a:rPr>
              <a:t>:</a:t>
            </a:r>
          </a:p>
          <a:p>
            <a:pPr marL="800100" lvl="1" indent="-342900">
              <a:buFont typeface="Arial" panose="020B0604020202020204" pitchFamily="34" charset="0"/>
              <a:buChar char="•"/>
            </a:pPr>
            <a:r>
              <a:rPr lang="en-IN" sz="2300" dirty="0">
                <a:solidFill>
                  <a:schemeClr val="tx1"/>
                </a:solidFill>
                <a:effectLst/>
                <a:latin typeface="Calibri" panose="020F0502020204030204" pitchFamily="34" charset="0"/>
                <a:ea typeface="Calibri" panose="020F0502020204030204" pitchFamily="34" charset="0"/>
              </a:rPr>
              <a:t>Food and beverage</a:t>
            </a:r>
          </a:p>
          <a:p>
            <a:pPr marL="800100" lvl="1" indent="-342900">
              <a:buFont typeface="Arial" panose="020B0604020202020204" pitchFamily="34" charset="0"/>
              <a:buChar char="•"/>
            </a:pPr>
            <a:r>
              <a:rPr lang="en-IN" sz="2300" dirty="0">
                <a:solidFill>
                  <a:schemeClr val="tx1"/>
                </a:solidFill>
                <a:latin typeface="Calibri" panose="020F0502020204030204" pitchFamily="34" charset="0"/>
                <a:ea typeface="Calibri" panose="020F0502020204030204" pitchFamily="34" charset="0"/>
              </a:rPr>
              <a:t>Electronic accessories</a:t>
            </a:r>
          </a:p>
          <a:p>
            <a:pPr marL="800100" lvl="1" indent="-342900">
              <a:buFont typeface="Arial" panose="020B0604020202020204" pitchFamily="34" charset="0"/>
              <a:buChar char="•"/>
            </a:pPr>
            <a:r>
              <a:rPr lang="en-IN" sz="2300" dirty="0">
                <a:solidFill>
                  <a:schemeClr val="tx1"/>
                </a:solidFill>
                <a:effectLst/>
                <a:latin typeface="Calibri" panose="020F0502020204030204" pitchFamily="34" charset="0"/>
                <a:ea typeface="Calibri" panose="020F0502020204030204" pitchFamily="34" charset="0"/>
              </a:rPr>
              <a:t>Fashion accessories</a:t>
            </a:r>
          </a:p>
          <a:p>
            <a:endParaRPr lang="en-IN" sz="2300" dirty="0">
              <a:solidFill>
                <a:schemeClr val="tx1"/>
              </a:solidFill>
              <a:effectLst/>
              <a:latin typeface="Calibri" panose="020F0502020204030204" pitchFamily="34" charset="0"/>
              <a:ea typeface="Calibri" panose="020F0502020204030204" pitchFamily="34" charset="0"/>
            </a:endParaRPr>
          </a:p>
          <a:p>
            <a:endParaRPr lang="en-IN" dirty="0">
              <a:latin typeface="Calibri" panose="020F0502020204030204" pitchFamily="34" charset="0"/>
              <a:ea typeface="Calibri" panose="020F0502020204030204" pitchFamily="34" charset="0"/>
            </a:endParaRPr>
          </a:p>
          <a:p>
            <a:r>
              <a:rPr lang="en-IN" sz="1800" dirty="0">
                <a:effectLst/>
                <a:latin typeface="Calibri" panose="020F0502020204030204" pitchFamily="34" charset="0"/>
                <a:ea typeface="Calibri" panose="020F0502020204030204" pitchFamily="34" charset="0"/>
              </a:rPr>
              <a:t> </a:t>
            </a:r>
            <a:endParaRPr lang="en-IN" dirty="0"/>
          </a:p>
        </p:txBody>
      </p:sp>
      <p:pic>
        <p:nvPicPr>
          <p:cNvPr id="7" name="Picture 6">
            <a:extLst>
              <a:ext uri="{FF2B5EF4-FFF2-40B4-BE49-F238E27FC236}">
                <a16:creationId xmlns:a16="http://schemas.microsoft.com/office/drawing/2014/main" id="{65432348-AA36-82B3-68EA-915307377905}"/>
              </a:ext>
            </a:extLst>
          </p:cNvPr>
          <p:cNvPicPr>
            <a:picLocks noChangeAspect="1"/>
          </p:cNvPicPr>
          <p:nvPr/>
        </p:nvPicPr>
        <p:blipFill rotWithShape="1">
          <a:blip r:embed="rId2"/>
          <a:srcRect l="14541" t="75426" r="76096" b="18776"/>
          <a:stretch/>
        </p:blipFill>
        <p:spPr>
          <a:xfrm>
            <a:off x="2575248" y="2752529"/>
            <a:ext cx="1838132" cy="457201"/>
          </a:xfrm>
          <a:prstGeom prst="rect">
            <a:avLst/>
          </a:prstGeom>
        </p:spPr>
      </p:pic>
      <p:pic>
        <p:nvPicPr>
          <p:cNvPr id="9" name="Picture 8">
            <a:extLst>
              <a:ext uri="{FF2B5EF4-FFF2-40B4-BE49-F238E27FC236}">
                <a16:creationId xmlns:a16="http://schemas.microsoft.com/office/drawing/2014/main" id="{E109D805-FE15-8557-A1E5-34051A95AC89}"/>
              </a:ext>
            </a:extLst>
          </p:cNvPr>
          <p:cNvPicPr>
            <a:picLocks noChangeAspect="1"/>
          </p:cNvPicPr>
          <p:nvPr/>
        </p:nvPicPr>
        <p:blipFill rotWithShape="1">
          <a:blip r:embed="rId3"/>
          <a:srcRect l="14005" t="22177" r="44668" b="21769"/>
          <a:stretch/>
        </p:blipFill>
        <p:spPr>
          <a:xfrm>
            <a:off x="5840964" y="1157997"/>
            <a:ext cx="5253134" cy="4888240"/>
          </a:xfrm>
          <a:prstGeom prst="rect">
            <a:avLst/>
          </a:prstGeom>
        </p:spPr>
      </p:pic>
    </p:spTree>
    <p:extLst>
      <p:ext uri="{BB962C8B-B14F-4D97-AF65-F5344CB8AC3E}">
        <p14:creationId xmlns:p14="http://schemas.microsoft.com/office/powerpoint/2010/main" val="262386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914EAF-37E9-C7F7-F785-8BD276A64DE0}"/>
              </a:ext>
            </a:extLst>
          </p:cNvPr>
          <p:cNvPicPr>
            <a:picLocks noChangeAspect="1"/>
          </p:cNvPicPr>
          <p:nvPr/>
        </p:nvPicPr>
        <p:blipFill rotWithShape="1">
          <a:blip r:embed="rId2"/>
          <a:srcRect l="15536" t="18503" r="14056" b="6803"/>
          <a:stretch/>
        </p:blipFill>
        <p:spPr>
          <a:xfrm>
            <a:off x="0" y="83974"/>
            <a:ext cx="8584164" cy="6251512"/>
          </a:xfrm>
          <a:prstGeom prst="rect">
            <a:avLst/>
          </a:prstGeom>
        </p:spPr>
      </p:pic>
      <p:pic>
        <p:nvPicPr>
          <p:cNvPr id="9" name="Picture 8">
            <a:extLst>
              <a:ext uri="{FF2B5EF4-FFF2-40B4-BE49-F238E27FC236}">
                <a16:creationId xmlns:a16="http://schemas.microsoft.com/office/drawing/2014/main" id="{D3336EE2-9DEE-422B-27D5-C4DEC889DA67}"/>
              </a:ext>
            </a:extLst>
          </p:cNvPr>
          <p:cNvPicPr>
            <a:picLocks noChangeAspect="1"/>
          </p:cNvPicPr>
          <p:nvPr/>
        </p:nvPicPr>
        <p:blipFill rotWithShape="1">
          <a:blip r:embed="rId3"/>
          <a:srcRect l="15536" t="24354" r="52857" b="39728"/>
          <a:stretch/>
        </p:blipFill>
        <p:spPr>
          <a:xfrm>
            <a:off x="8338457" y="1782148"/>
            <a:ext cx="3853543" cy="3470988"/>
          </a:xfrm>
          <a:prstGeom prst="rect">
            <a:avLst/>
          </a:prstGeom>
        </p:spPr>
      </p:pic>
    </p:spTree>
    <p:extLst>
      <p:ext uri="{BB962C8B-B14F-4D97-AF65-F5344CB8AC3E}">
        <p14:creationId xmlns:p14="http://schemas.microsoft.com/office/powerpoint/2010/main" val="1128395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C1526-99BC-29B7-CF38-91E38FDB54EF}"/>
              </a:ext>
            </a:extLst>
          </p:cNvPr>
          <p:cNvSpPr>
            <a:spLocks noGrp="1"/>
          </p:cNvSpPr>
          <p:nvPr>
            <p:ph type="title"/>
          </p:nvPr>
        </p:nvSpPr>
        <p:spPr>
          <a:xfrm>
            <a:off x="362361" y="531308"/>
            <a:ext cx="11422201" cy="422678"/>
          </a:xfrm>
        </p:spPr>
        <p:txBody>
          <a:bodyPr>
            <a:normAutofit fontScale="90000"/>
          </a:bodyPr>
          <a:lstStyle/>
          <a:p>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Exploratory Data Analysis:                                Data Visualization </a:t>
            </a:r>
            <a:endParaRPr lang="en-IN" dirty="0"/>
          </a:p>
        </p:txBody>
      </p:sp>
      <p:sp>
        <p:nvSpPr>
          <p:cNvPr id="4" name="Text Placeholder 3">
            <a:extLst>
              <a:ext uri="{FF2B5EF4-FFF2-40B4-BE49-F238E27FC236}">
                <a16:creationId xmlns:a16="http://schemas.microsoft.com/office/drawing/2014/main" id="{53039D74-CF13-33E0-3A65-CCF4E90D90DE}"/>
              </a:ext>
            </a:extLst>
          </p:cNvPr>
          <p:cNvSpPr>
            <a:spLocks noGrp="1"/>
          </p:cNvSpPr>
          <p:nvPr>
            <p:ph type="body" sz="half" idx="2"/>
          </p:nvPr>
        </p:nvSpPr>
        <p:spPr>
          <a:xfrm>
            <a:off x="362361" y="1157997"/>
            <a:ext cx="5396413" cy="3949024"/>
          </a:xfrm>
        </p:spPr>
        <p:txBody>
          <a:bodyPr>
            <a:normAutofit fontScale="25000" lnSpcReduction="20000"/>
          </a:bodyPr>
          <a:lstStyle/>
          <a:p>
            <a:r>
              <a:rPr lang="en-IN" sz="7200" b="1" kern="100" dirty="0">
                <a:effectLst/>
                <a:latin typeface="Calibri" panose="020F0502020204030204" pitchFamily="34" charset="0"/>
                <a:ea typeface="Calibri" panose="020F0502020204030204" pitchFamily="34" charset="0"/>
                <a:cs typeface="Calibri" panose="020F0502020204030204" pitchFamily="34" charset="0"/>
              </a:rPr>
              <a:t>Sales Analysis:</a:t>
            </a:r>
          </a:p>
          <a:p>
            <a:r>
              <a:rPr lang="en-US" sz="6400" dirty="0">
                <a:solidFill>
                  <a:schemeClr val="tx1"/>
                </a:solidFill>
                <a:effectLst/>
                <a:latin typeface="Calibri" panose="020F0502020204030204" pitchFamily="34" charset="0"/>
                <a:ea typeface="Calibri" panose="020F0502020204030204" pitchFamily="34" charset="0"/>
              </a:rPr>
              <a:t> 	1. To conduct a sales analysis aiming to understand sales 	trends of products, measure the effectiveness of sales 	strategies  the business applies and what 	modifications are needed to gain more sales.</a:t>
            </a:r>
          </a:p>
          <a:p>
            <a:pPr marL="1143000" indent="-1143000">
              <a:buAutoNum type="arabicPeriod"/>
            </a:pPr>
            <a:endParaRPr lang="en-US" sz="6400" dirty="0">
              <a:solidFill>
                <a:schemeClr val="tx1"/>
              </a:solidFill>
              <a:effectLst/>
              <a:latin typeface="Calibri" panose="020F0502020204030204" pitchFamily="34" charset="0"/>
              <a:ea typeface="Calibri" panose="020F0502020204030204" pitchFamily="34" charset="0"/>
            </a:endParaRPr>
          </a:p>
          <a:p>
            <a:pPr marL="800100" lvl="1" indent="-342900">
              <a:buFont typeface="Wingdings" panose="05000000000000000000" pitchFamily="2" charset="2"/>
              <a:buChar char="q"/>
            </a:pPr>
            <a:r>
              <a:rPr lang="en-US" sz="6400" dirty="0">
                <a:solidFill>
                  <a:schemeClr val="tx1"/>
                </a:solidFill>
                <a:effectLst/>
                <a:latin typeface="Calibri" panose="020F0502020204030204" pitchFamily="34" charset="0"/>
                <a:ea typeface="Calibri" panose="020F0502020204030204" pitchFamily="34" charset="0"/>
              </a:rPr>
              <a:t>Calculated the trend of total sales over time</a:t>
            </a:r>
          </a:p>
          <a:p>
            <a:pPr marL="800100" lvl="1" indent="-342900">
              <a:buFont typeface="Wingdings" panose="05000000000000000000" pitchFamily="2" charset="2"/>
              <a:buChar char="q"/>
            </a:pPr>
            <a:r>
              <a:rPr lang="en-US" sz="6400" dirty="0">
                <a:solidFill>
                  <a:schemeClr val="tx1"/>
                </a:solidFill>
                <a:effectLst/>
                <a:latin typeface="Calibri" panose="020F0502020204030204" pitchFamily="34" charset="0"/>
                <a:ea typeface="Calibri" panose="020F0502020204030204" pitchFamily="34" charset="0"/>
              </a:rPr>
              <a:t>Highest sales generated on 2019-03-09</a:t>
            </a:r>
          </a:p>
          <a:p>
            <a:pPr marL="800100" lvl="1" indent="-342900">
              <a:buFont typeface="Wingdings" panose="05000000000000000000" pitchFamily="2" charset="2"/>
              <a:buChar char="q"/>
            </a:pPr>
            <a:r>
              <a:rPr lang="en-US" sz="6400" dirty="0">
                <a:solidFill>
                  <a:schemeClr val="tx1"/>
                </a:solidFill>
                <a:latin typeface="Calibri" panose="020F0502020204030204" pitchFamily="34" charset="0"/>
                <a:ea typeface="Calibri" panose="020F0502020204030204" pitchFamily="34" charset="0"/>
              </a:rPr>
              <a:t>Least sales generated on 2019-02-13</a:t>
            </a:r>
            <a:endParaRPr lang="en-US" sz="6400" dirty="0">
              <a:solidFill>
                <a:schemeClr val="tx1"/>
              </a:solidFill>
              <a:effectLst/>
              <a:latin typeface="Calibri" panose="020F0502020204030204" pitchFamily="34" charset="0"/>
              <a:ea typeface="Calibri" panose="020F0502020204030204" pitchFamily="34" charset="0"/>
            </a:endParaRPr>
          </a:p>
          <a:p>
            <a:pPr lvl="1"/>
            <a:endParaRPr lang="en-US" sz="2300" dirty="0">
              <a:solidFill>
                <a:schemeClr val="tx1"/>
              </a:solidFill>
              <a:effectLst/>
              <a:latin typeface="Calibri" panose="020F0502020204030204" pitchFamily="34" charset="0"/>
              <a:ea typeface="Calibri" panose="020F0502020204030204" pitchFamily="34" charset="0"/>
            </a:endParaRPr>
          </a:p>
          <a:p>
            <a:endParaRPr lang="en-IN" sz="2300" dirty="0">
              <a:solidFill>
                <a:schemeClr val="tx1"/>
              </a:solidFill>
              <a:effectLst/>
              <a:latin typeface="Calibri" panose="020F0502020204030204" pitchFamily="34" charset="0"/>
              <a:ea typeface="Calibri" panose="020F0502020204030204" pitchFamily="34" charset="0"/>
            </a:endParaRPr>
          </a:p>
          <a:p>
            <a:endParaRPr lang="en-IN" dirty="0">
              <a:latin typeface="Calibri" panose="020F0502020204030204" pitchFamily="34" charset="0"/>
              <a:ea typeface="Calibri" panose="020F0502020204030204" pitchFamily="34" charset="0"/>
            </a:endParaRPr>
          </a:p>
          <a:p>
            <a:r>
              <a:rPr lang="en-IN" sz="1800" dirty="0">
                <a:effectLst/>
                <a:latin typeface="Calibri" panose="020F0502020204030204" pitchFamily="34" charset="0"/>
                <a:ea typeface="Calibri" panose="020F0502020204030204" pitchFamily="34" charset="0"/>
              </a:rPr>
              <a:t> </a:t>
            </a:r>
            <a:endParaRPr lang="en-IN" dirty="0"/>
          </a:p>
        </p:txBody>
      </p:sp>
      <p:sp>
        <p:nvSpPr>
          <p:cNvPr id="3" name="Rectangle 1">
            <a:extLst>
              <a:ext uri="{FF2B5EF4-FFF2-40B4-BE49-F238E27FC236}">
                <a16:creationId xmlns:a16="http://schemas.microsoft.com/office/drawing/2014/main" id="{ECFC4C87-03E9-BEBA-3F1C-C1B6D5114B68}"/>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var(--jp-code-font-family)"/>
              </a:rPr>
              <a:t>2019-03-09</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B8933999-9E35-4D01-0C25-FFA13F408082}"/>
              </a:ext>
            </a:extLst>
          </p:cNvPr>
          <p:cNvPicPr>
            <a:picLocks noChangeAspect="1"/>
          </p:cNvPicPr>
          <p:nvPr/>
        </p:nvPicPr>
        <p:blipFill rotWithShape="1">
          <a:blip r:embed="rId2"/>
          <a:srcRect l="13163" t="36190" r="68929" b="32517"/>
          <a:stretch/>
        </p:blipFill>
        <p:spPr>
          <a:xfrm>
            <a:off x="7371183" y="1670179"/>
            <a:ext cx="3704254" cy="3032449"/>
          </a:xfrm>
          <a:prstGeom prst="rect">
            <a:avLst/>
          </a:prstGeom>
        </p:spPr>
      </p:pic>
    </p:spTree>
    <p:extLst>
      <p:ext uri="{BB962C8B-B14F-4D97-AF65-F5344CB8AC3E}">
        <p14:creationId xmlns:p14="http://schemas.microsoft.com/office/powerpoint/2010/main" val="663607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474280-CA07-C777-0ED6-A9904D163391}"/>
              </a:ext>
            </a:extLst>
          </p:cNvPr>
          <p:cNvSpPr txBox="1"/>
          <p:nvPr/>
        </p:nvSpPr>
        <p:spPr>
          <a:xfrm>
            <a:off x="379776" y="217840"/>
            <a:ext cx="6108970" cy="461665"/>
          </a:xfrm>
          <a:prstGeom prst="rect">
            <a:avLst/>
          </a:prstGeom>
          <a:noFill/>
        </p:spPr>
        <p:txBody>
          <a:bodyPr wrap="square">
            <a:spAutoFit/>
          </a:bodyPr>
          <a:lstStyle/>
          <a:p>
            <a:r>
              <a:rPr lang="en-IN"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Data Visualization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-BAR PLOT</a:t>
            </a:r>
            <a:endParaRPr lang="en-IN" sz="2400" dirty="0"/>
          </a:p>
        </p:txBody>
      </p:sp>
      <p:pic>
        <p:nvPicPr>
          <p:cNvPr id="4" name="Picture 3">
            <a:extLst>
              <a:ext uri="{FF2B5EF4-FFF2-40B4-BE49-F238E27FC236}">
                <a16:creationId xmlns:a16="http://schemas.microsoft.com/office/drawing/2014/main" id="{F1093AD2-3707-0A1A-D917-81D2299FD5C1}"/>
              </a:ext>
            </a:extLst>
          </p:cNvPr>
          <p:cNvPicPr>
            <a:picLocks noChangeAspect="1"/>
          </p:cNvPicPr>
          <p:nvPr/>
        </p:nvPicPr>
        <p:blipFill rotWithShape="1">
          <a:blip r:embed="rId2"/>
          <a:srcRect l="13316" t="19048" r="14286" b="12381"/>
          <a:stretch/>
        </p:blipFill>
        <p:spPr>
          <a:xfrm>
            <a:off x="485191" y="923730"/>
            <a:ext cx="10879495" cy="5626359"/>
          </a:xfrm>
          <a:prstGeom prst="rect">
            <a:avLst/>
          </a:prstGeom>
        </p:spPr>
      </p:pic>
    </p:spTree>
    <p:extLst>
      <p:ext uri="{BB962C8B-B14F-4D97-AF65-F5344CB8AC3E}">
        <p14:creationId xmlns:p14="http://schemas.microsoft.com/office/powerpoint/2010/main" val="15647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C1526-99BC-29B7-CF38-91E38FDB54EF}"/>
              </a:ext>
            </a:extLst>
          </p:cNvPr>
          <p:cNvSpPr>
            <a:spLocks noGrp="1"/>
          </p:cNvSpPr>
          <p:nvPr>
            <p:ph type="title"/>
          </p:nvPr>
        </p:nvSpPr>
        <p:spPr>
          <a:xfrm>
            <a:off x="362361" y="531308"/>
            <a:ext cx="11422201" cy="422678"/>
          </a:xfrm>
        </p:spPr>
        <p:txBody>
          <a:bodyPr>
            <a:normAutofit fontScale="90000"/>
          </a:bodyPr>
          <a:lstStyle/>
          <a:p>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Exploratory Data Analysis:                                Data Visualization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-bar plot</a:t>
            </a:r>
            <a:endParaRPr lang="en-IN" dirty="0"/>
          </a:p>
        </p:txBody>
      </p:sp>
      <p:sp>
        <p:nvSpPr>
          <p:cNvPr id="4" name="Text Placeholder 3">
            <a:extLst>
              <a:ext uri="{FF2B5EF4-FFF2-40B4-BE49-F238E27FC236}">
                <a16:creationId xmlns:a16="http://schemas.microsoft.com/office/drawing/2014/main" id="{53039D74-CF13-33E0-3A65-CCF4E90D90DE}"/>
              </a:ext>
            </a:extLst>
          </p:cNvPr>
          <p:cNvSpPr>
            <a:spLocks noGrp="1"/>
          </p:cNvSpPr>
          <p:nvPr>
            <p:ph type="body" sz="half" idx="2"/>
          </p:nvPr>
        </p:nvSpPr>
        <p:spPr>
          <a:xfrm>
            <a:off x="362361" y="1157996"/>
            <a:ext cx="5396413" cy="4888241"/>
          </a:xfrm>
        </p:spPr>
        <p:txBody>
          <a:bodyPr>
            <a:normAutofit fontScale="25000" lnSpcReduction="20000"/>
          </a:bodyPr>
          <a:lstStyle/>
          <a:p>
            <a:r>
              <a:rPr lang="en-IN" sz="7200" b="1" kern="100" dirty="0">
                <a:effectLst/>
                <a:latin typeface="Calibri" panose="020F0502020204030204" pitchFamily="34" charset="0"/>
                <a:ea typeface="Calibri" panose="020F0502020204030204" pitchFamily="34" charset="0"/>
                <a:cs typeface="Calibri" panose="020F0502020204030204" pitchFamily="34" charset="0"/>
              </a:rPr>
              <a:t>Sales Analysis:</a:t>
            </a:r>
          </a:p>
          <a:p>
            <a:r>
              <a:rPr lang="en-US" sz="6400" dirty="0">
                <a:solidFill>
                  <a:schemeClr val="tx1"/>
                </a:solidFill>
                <a:effectLst/>
                <a:latin typeface="Calibri" panose="020F0502020204030204" pitchFamily="34" charset="0"/>
                <a:ea typeface="Calibri" panose="020F0502020204030204" pitchFamily="34" charset="0"/>
              </a:rPr>
              <a:t>   	2. Evaluate Sales Performance by Product 	Line:</a:t>
            </a:r>
          </a:p>
          <a:p>
            <a:r>
              <a:rPr lang="en-US" sz="6400" dirty="0">
                <a:solidFill>
                  <a:schemeClr val="tx1"/>
                </a:solidFill>
                <a:latin typeface="Calibri" panose="020F0502020204030204" pitchFamily="34" charset="0"/>
                <a:ea typeface="Calibri" panose="020F0502020204030204" pitchFamily="34" charset="0"/>
              </a:rPr>
              <a:t>	</a:t>
            </a:r>
            <a:r>
              <a:rPr lang="en-US" sz="6400" dirty="0">
                <a:solidFill>
                  <a:schemeClr val="tx1"/>
                </a:solidFill>
                <a:effectLst/>
                <a:latin typeface="Calibri" panose="020F0502020204030204" pitchFamily="34" charset="0"/>
                <a:ea typeface="Calibri" panose="020F0502020204030204" pitchFamily="34" charset="0"/>
              </a:rPr>
              <a:t>Calculated total sales for each product line 	to identify top-selling product lines	</a:t>
            </a:r>
          </a:p>
          <a:p>
            <a:r>
              <a:rPr lang="en-US" sz="6400" dirty="0">
                <a:solidFill>
                  <a:schemeClr val="tx1"/>
                </a:solidFill>
                <a:latin typeface="Calibri" panose="020F0502020204030204" pitchFamily="34" charset="0"/>
                <a:ea typeface="Calibri" panose="020F0502020204030204" pitchFamily="34" charset="0"/>
              </a:rPr>
              <a:t>	</a:t>
            </a:r>
            <a:r>
              <a:rPr lang="en-US" sz="7200" dirty="0">
                <a:solidFill>
                  <a:schemeClr val="tx1"/>
                </a:solidFill>
                <a:effectLst/>
                <a:latin typeface="Calibri" panose="020F0502020204030204" pitchFamily="34" charset="0"/>
                <a:ea typeface="Calibri" panose="020F0502020204030204" pitchFamily="34" charset="0"/>
              </a:rPr>
              <a:t>Analyzed sales trends for each product line 	over time to understand their performance.</a:t>
            </a:r>
          </a:p>
          <a:p>
            <a:pPr marL="800100" lvl="1" indent="-342900">
              <a:buFont typeface="Wingdings" panose="05000000000000000000" pitchFamily="2" charset="2"/>
              <a:buChar char="q"/>
            </a:pPr>
            <a:r>
              <a:rPr lang="en-US" sz="7200" dirty="0">
                <a:solidFill>
                  <a:schemeClr val="tx1"/>
                </a:solidFill>
                <a:effectLst/>
                <a:latin typeface="Calibri" panose="020F0502020204030204" pitchFamily="34" charset="0"/>
                <a:ea typeface="Calibri" panose="020F0502020204030204" pitchFamily="34" charset="0"/>
              </a:rPr>
              <a:t>Calculated the trend of total sales over time</a:t>
            </a:r>
          </a:p>
          <a:p>
            <a:pPr marL="800100" lvl="1" indent="-342900">
              <a:buFont typeface="Wingdings" panose="05000000000000000000" pitchFamily="2" charset="2"/>
              <a:buChar char="q"/>
            </a:pPr>
            <a:r>
              <a:rPr lang="en-US" sz="7200" dirty="0">
                <a:solidFill>
                  <a:schemeClr val="tx1"/>
                </a:solidFill>
                <a:latin typeface="Calibri" panose="020F0502020204030204" pitchFamily="34" charset="0"/>
                <a:ea typeface="Calibri" panose="020F0502020204030204" pitchFamily="34" charset="0"/>
              </a:rPr>
              <a:t>Highest sales generated with </a:t>
            </a:r>
            <a:r>
              <a:rPr lang="en-US" sz="7200" b="1" dirty="0">
                <a:solidFill>
                  <a:schemeClr val="tx1"/>
                </a:solidFill>
                <a:latin typeface="Calibri" panose="020F0502020204030204" pitchFamily="34" charset="0"/>
                <a:ea typeface="Calibri" panose="020F0502020204030204" pitchFamily="34" charset="0"/>
              </a:rPr>
              <a:t>Food and Beverages </a:t>
            </a:r>
            <a:r>
              <a:rPr lang="en-US" sz="7200" dirty="0">
                <a:solidFill>
                  <a:schemeClr val="tx1"/>
                </a:solidFill>
                <a:latin typeface="Calibri" panose="020F0502020204030204" pitchFamily="34" charset="0"/>
                <a:ea typeface="Calibri" panose="020F0502020204030204" pitchFamily="34" charset="0"/>
              </a:rPr>
              <a:t>product line</a:t>
            </a:r>
          </a:p>
          <a:p>
            <a:pPr marL="800100" lvl="1" indent="-342900">
              <a:buFont typeface="Wingdings" panose="05000000000000000000" pitchFamily="2" charset="2"/>
              <a:buChar char="q"/>
            </a:pPr>
            <a:r>
              <a:rPr lang="en-US" sz="7200" dirty="0">
                <a:solidFill>
                  <a:schemeClr val="tx1"/>
                </a:solidFill>
                <a:effectLst/>
                <a:latin typeface="Calibri" panose="020F0502020204030204" pitchFamily="34" charset="0"/>
                <a:ea typeface="Calibri" panose="020F0502020204030204" pitchFamily="34" charset="0"/>
              </a:rPr>
              <a:t>Lowest sales generated with </a:t>
            </a:r>
            <a:r>
              <a:rPr lang="en-US" sz="7200" b="1" dirty="0">
                <a:solidFill>
                  <a:schemeClr val="tx1"/>
                </a:solidFill>
                <a:effectLst/>
                <a:latin typeface="Calibri" panose="020F0502020204030204" pitchFamily="34" charset="0"/>
                <a:ea typeface="Calibri" panose="020F0502020204030204" pitchFamily="34" charset="0"/>
              </a:rPr>
              <a:t>Health and beauty</a:t>
            </a:r>
          </a:p>
          <a:p>
            <a:pPr marL="800100" lvl="1" indent="-342900">
              <a:buFont typeface="Wingdings" panose="05000000000000000000" pitchFamily="2" charset="2"/>
              <a:buChar char="q"/>
            </a:pPr>
            <a:endParaRPr lang="en-US" sz="6400" dirty="0">
              <a:solidFill>
                <a:schemeClr val="tx1"/>
              </a:solidFill>
              <a:effectLst/>
              <a:latin typeface="Calibri" panose="020F0502020204030204" pitchFamily="34" charset="0"/>
              <a:ea typeface="Calibri" panose="020F0502020204030204" pitchFamily="34" charset="0"/>
            </a:endParaRPr>
          </a:p>
          <a:p>
            <a:pPr lvl="1"/>
            <a:endParaRPr lang="en-US" sz="2300" dirty="0">
              <a:solidFill>
                <a:schemeClr val="tx1"/>
              </a:solidFill>
              <a:effectLst/>
              <a:latin typeface="Calibri" panose="020F0502020204030204" pitchFamily="34" charset="0"/>
              <a:ea typeface="Calibri" panose="020F0502020204030204" pitchFamily="34" charset="0"/>
            </a:endParaRPr>
          </a:p>
          <a:p>
            <a:endParaRPr lang="en-IN" sz="2300" dirty="0">
              <a:solidFill>
                <a:schemeClr val="tx1"/>
              </a:solidFill>
              <a:effectLst/>
              <a:latin typeface="Calibri" panose="020F0502020204030204" pitchFamily="34" charset="0"/>
              <a:ea typeface="Calibri" panose="020F0502020204030204" pitchFamily="34" charset="0"/>
            </a:endParaRPr>
          </a:p>
          <a:p>
            <a:endParaRPr lang="en-IN" dirty="0">
              <a:latin typeface="Calibri" panose="020F0502020204030204" pitchFamily="34" charset="0"/>
              <a:ea typeface="Calibri" panose="020F0502020204030204" pitchFamily="34" charset="0"/>
            </a:endParaRPr>
          </a:p>
          <a:p>
            <a:r>
              <a:rPr lang="en-IN" sz="1800" dirty="0">
                <a:effectLst/>
                <a:latin typeface="Calibri" panose="020F0502020204030204" pitchFamily="34" charset="0"/>
                <a:ea typeface="Calibri" panose="020F0502020204030204" pitchFamily="34" charset="0"/>
              </a:rPr>
              <a:t> </a:t>
            </a:r>
            <a:endParaRPr lang="en-IN" dirty="0"/>
          </a:p>
        </p:txBody>
      </p:sp>
      <p:pic>
        <p:nvPicPr>
          <p:cNvPr id="6" name="Picture 5">
            <a:extLst>
              <a:ext uri="{FF2B5EF4-FFF2-40B4-BE49-F238E27FC236}">
                <a16:creationId xmlns:a16="http://schemas.microsoft.com/office/drawing/2014/main" id="{78677889-ED0C-9F49-2B64-D3CD6EEEFFE3}"/>
              </a:ext>
            </a:extLst>
          </p:cNvPr>
          <p:cNvPicPr>
            <a:picLocks noChangeAspect="1"/>
          </p:cNvPicPr>
          <p:nvPr/>
        </p:nvPicPr>
        <p:blipFill rotWithShape="1">
          <a:blip r:embed="rId2"/>
          <a:srcRect l="13469" t="24354" r="46046" b="15374"/>
          <a:stretch/>
        </p:blipFill>
        <p:spPr>
          <a:xfrm>
            <a:off x="6095999" y="1436915"/>
            <a:ext cx="5501951" cy="4730620"/>
          </a:xfrm>
          <a:prstGeom prst="rect">
            <a:avLst/>
          </a:prstGeom>
        </p:spPr>
      </p:pic>
    </p:spTree>
    <p:extLst>
      <p:ext uri="{BB962C8B-B14F-4D97-AF65-F5344CB8AC3E}">
        <p14:creationId xmlns:p14="http://schemas.microsoft.com/office/powerpoint/2010/main" val="3824716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C1526-99BC-29B7-CF38-91E38FDB54EF}"/>
              </a:ext>
            </a:extLst>
          </p:cNvPr>
          <p:cNvSpPr>
            <a:spLocks noGrp="1"/>
          </p:cNvSpPr>
          <p:nvPr>
            <p:ph type="title"/>
          </p:nvPr>
        </p:nvSpPr>
        <p:spPr>
          <a:xfrm>
            <a:off x="362361" y="531308"/>
            <a:ext cx="11422201" cy="422678"/>
          </a:xfrm>
        </p:spPr>
        <p:txBody>
          <a:bodyPr>
            <a:normAutofit fontScale="90000"/>
          </a:bodyPr>
          <a:lstStyle/>
          <a:p>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Exploratory Data Analysis:                                Data Visualization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-bar plot</a:t>
            </a:r>
            <a:endParaRPr lang="en-IN" dirty="0"/>
          </a:p>
        </p:txBody>
      </p:sp>
      <p:sp>
        <p:nvSpPr>
          <p:cNvPr id="4" name="Text Placeholder 3">
            <a:extLst>
              <a:ext uri="{FF2B5EF4-FFF2-40B4-BE49-F238E27FC236}">
                <a16:creationId xmlns:a16="http://schemas.microsoft.com/office/drawing/2014/main" id="{53039D74-CF13-33E0-3A65-CCF4E90D90DE}"/>
              </a:ext>
            </a:extLst>
          </p:cNvPr>
          <p:cNvSpPr>
            <a:spLocks noGrp="1"/>
          </p:cNvSpPr>
          <p:nvPr>
            <p:ph type="body" sz="half" idx="2"/>
          </p:nvPr>
        </p:nvSpPr>
        <p:spPr>
          <a:xfrm>
            <a:off x="362361" y="1157997"/>
            <a:ext cx="5396413" cy="3479317"/>
          </a:xfrm>
        </p:spPr>
        <p:txBody>
          <a:bodyPr>
            <a:normAutofit fontScale="32500" lnSpcReduction="20000"/>
          </a:bodyPr>
          <a:lstStyle/>
          <a:p>
            <a:r>
              <a:rPr lang="en-IN" sz="7200" b="1" kern="100" dirty="0">
                <a:effectLst/>
                <a:latin typeface="Calibri" panose="020F0502020204030204" pitchFamily="34" charset="0"/>
                <a:ea typeface="Calibri" panose="020F0502020204030204" pitchFamily="34" charset="0"/>
                <a:cs typeface="Calibri" panose="020F0502020204030204" pitchFamily="34" charset="0"/>
              </a:rPr>
              <a:t>Sales Analysis:</a:t>
            </a:r>
          </a:p>
          <a:p>
            <a:r>
              <a:rPr lang="en-US" sz="6400" dirty="0">
                <a:solidFill>
                  <a:schemeClr val="tx1"/>
                </a:solidFill>
                <a:effectLst/>
                <a:latin typeface="Calibri" panose="020F0502020204030204" pitchFamily="34" charset="0"/>
                <a:ea typeface="Calibri" panose="020F0502020204030204" pitchFamily="34" charset="0"/>
              </a:rPr>
              <a:t>   	3. Assess Sales Performance by 	Branch: </a:t>
            </a:r>
          </a:p>
          <a:p>
            <a:r>
              <a:rPr lang="en-US" sz="6400" dirty="0">
                <a:solidFill>
                  <a:schemeClr val="tx1"/>
                </a:solidFill>
                <a:latin typeface="Calibri" panose="020F0502020204030204" pitchFamily="34" charset="0"/>
                <a:ea typeface="Calibri" panose="020F0502020204030204" pitchFamily="34" charset="0"/>
              </a:rPr>
              <a:t>	--</a:t>
            </a:r>
            <a:r>
              <a:rPr lang="en-US" sz="6400" dirty="0">
                <a:solidFill>
                  <a:schemeClr val="tx1"/>
                </a:solidFill>
                <a:effectLst/>
                <a:latin typeface="Calibri" panose="020F0502020204030204" pitchFamily="34" charset="0"/>
                <a:ea typeface="Calibri" panose="020F0502020204030204" pitchFamily="34" charset="0"/>
              </a:rPr>
              <a:t>Calculated total sales for 	each 	branch to identify top-performing 	branches.</a:t>
            </a:r>
            <a:endParaRPr lang="en-US" sz="6400" dirty="0">
              <a:solidFill>
                <a:schemeClr val="tx1"/>
              </a:solidFill>
              <a:latin typeface="Calibri" panose="020F0502020204030204" pitchFamily="34" charset="0"/>
              <a:ea typeface="Calibri" panose="020F0502020204030204" pitchFamily="34" charset="0"/>
            </a:endParaRPr>
          </a:p>
          <a:p>
            <a:r>
              <a:rPr lang="en-US" sz="6400" dirty="0">
                <a:solidFill>
                  <a:schemeClr val="tx1"/>
                </a:solidFill>
                <a:latin typeface="Calibri" panose="020F0502020204030204" pitchFamily="34" charset="0"/>
                <a:ea typeface="Calibri" panose="020F0502020204030204" pitchFamily="34" charset="0"/>
              </a:rPr>
              <a:t>	--Highest sales at </a:t>
            </a:r>
            <a:r>
              <a:rPr lang="en-US" sz="6400" b="1" dirty="0">
                <a:solidFill>
                  <a:schemeClr val="tx1"/>
                </a:solidFill>
                <a:latin typeface="Calibri" panose="020F0502020204030204" pitchFamily="34" charset="0"/>
                <a:ea typeface="Calibri" panose="020F0502020204030204" pitchFamily="34" charset="0"/>
              </a:rPr>
              <a:t>Branch C</a:t>
            </a:r>
          </a:p>
          <a:p>
            <a:r>
              <a:rPr lang="en-US" sz="2300" b="1" dirty="0">
                <a:solidFill>
                  <a:schemeClr val="tx1"/>
                </a:solidFill>
                <a:latin typeface="Calibri" panose="020F0502020204030204" pitchFamily="34" charset="0"/>
                <a:ea typeface="Calibri" panose="020F0502020204030204" pitchFamily="34" charset="0"/>
              </a:rPr>
              <a:t>	----</a:t>
            </a:r>
            <a:r>
              <a:rPr lang="en-US" sz="6200" dirty="0">
                <a:solidFill>
                  <a:schemeClr val="tx1"/>
                </a:solidFill>
                <a:latin typeface="Calibri" panose="020F0502020204030204" pitchFamily="34" charset="0"/>
                <a:ea typeface="Calibri" panose="020F0502020204030204" pitchFamily="34" charset="0"/>
              </a:rPr>
              <a:t>Lowest sales on </a:t>
            </a:r>
            <a:r>
              <a:rPr lang="en-US" sz="6200" b="1" dirty="0">
                <a:solidFill>
                  <a:schemeClr val="tx1"/>
                </a:solidFill>
                <a:latin typeface="Calibri" panose="020F0502020204030204" pitchFamily="34" charset="0"/>
                <a:ea typeface="Calibri" panose="020F0502020204030204" pitchFamily="34" charset="0"/>
              </a:rPr>
              <a:t>Branch B</a:t>
            </a:r>
            <a:endParaRPr lang="en-US" sz="6200" b="1" dirty="0">
              <a:solidFill>
                <a:schemeClr val="tx1"/>
              </a:solidFill>
              <a:effectLst/>
              <a:latin typeface="Calibri" panose="020F0502020204030204" pitchFamily="34" charset="0"/>
              <a:ea typeface="Calibri" panose="020F0502020204030204" pitchFamily="34" charset="0"/>
            </a:endParaRPr>
          </a:p>
          <a:p>
            <a:endParaRPr lang="en-IN" sz="2300" dirty="0">
              <a:solidFill>
                <a:schemeClr val="tx1"/>
              </a:solidFill>
              <a:effectLst/>
              <a:latin typeface="Calibri" panose="020F0502020204030204" pitchFamily="34" charset="0"/>
              <a:ea typeface="Calibri" panose="020F0502020204030204" pitchFamily="34" charset="0"/>
            </a:endParaRPr>
          </a:p>
          <a:p>
            <a:endParaRPr lang="en-IN" dirty="0">
              <a:latin typeface="Calibri" panose="020F0502020204030204" pitchFamily="34" charset="0"/>
              <a:ea typeface="Calibri" panose="020F0502020204030204" pitchFamily="34" charset="0"/>
            </a:endParaRPr>
          </a:p>
          <a:p>
            <a:r>
              <a:rPr lang="en-IN" sz="1800" dirty="0">
                <a:effectLst/>
                <a:latin typeface="Calibri" panose="020F0502020204030204" pitchFamily="34" charset="0"/>
                <a:ea typeface="Calibri" panose="020F0502020204030204" pitchFamily="34" charset="0"/>
              </a:rPr>
              <a:t> </a:t>
            </a:r>
            <a:endParaRPr lang="en-IN" dirty="0"/>
          </a:p>
        </p:txBody>
      </p:sp>
      <p:pic>
        <p:nvPicPr>
          <p:cNvPr id="5" name="Picture 4">
            <a:extLst>
              <a:ext uri="{FF2B5EF4-FFF2-40B4-BE49-F238E27FC236}">
                <a16:creationId xmlns:a16="http://schemas.microsoft.com/office/drawing/2014/main" id="{53FD54DA-6D73-1B5F-344E-EC2116789BF9}"/>
              </a:ext>
            </a:extLst>
          </p:cNvPr>
          <p:cNvPicPr>
            <a:picLocks noChangeAspect="1"/>
          </p:cNvPicPr>
          <p:nvPr/>
        </p:nvPicPr>
        <p:blipFill rotWithShape="1">
          <a:blip r:embed="rId2"/>
          <a:srcRect l="13469" t="38776" r="42832" b="5851"/>
          <a:stretch/>
        </p:blipFill>
        <p:spPr>
          <a:xfrm>
            <a:off x="5844074" y="1250838"/>
            <a:ext cx="5800531" cy="5075854"/>
          </a:xfrm>
          <a:prstGeom prst="rect">
            <a:avLst/>
          </a:prstGeom>
        </p:spPr>
      </p:pic>
    </p:spTree>
    <p:extLst>
      <p:ext uri="{BB962C8B-B14F-4D97-AF65-F5344CB8AC3E}">
        <p14:creationId xmlns:p14="http://schemas.microsoft.com/office/powerpoint/2010/main" val="2616305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C1526-99BC-29B7-CF38-91E38FDB54EF}"/>
              </a:ext>
            </a:extLst>
          </p:cNvPr>
          <p:cNvSpPr>
            <a:spLocks noGrp="1"/>
          </p:cNvSpPr>
          <p:nvPr>
            <p:ph type="title"/>
          </p:nvPr>
        </p:nvSpPr>
        <p:spPr>
          <a:xfrm>
            <a:off x="362361" y="531308"/>
            <a:ext cx="11422201" cy="422678"/>
          </a:xfrm>
        </p:spPr>
        <p:txBody>
          <a:bodyPr>
            <a:normAutofit fontScale="90000"/>
          </a:bodyPr>
          <a:lstStyle/>
          <a:p>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Exploratory Data Analysis:                                Data Visualization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-bar plot</a:t>
            </a:r>
            <a:endParaRPr lang="en-IN" dirty="0"/>
          </a:p>
        </p:txBody>
      </p:sp>
      <p:sp>
        <p:nvSpPr>
          <p:cNvPr id="4" name="Text Placeholder 3">
            <a:extLst>
              <a:ext uri="{FF2B5EF4-FFF2-40B4-BE49-F238E27FC236}">
                <a16:creationId xmlns:a16="http://schemas.microsoft.com/office/drawing/2014/main" id="{53039D74-CF13-33E0-3A65-CCF4E90D90DE}"/>
              </a:ext>
            </a:extLst>
          </p:cNvPr>
          <p:cNvSpPr>
            <a:spLocks noGrp="1"/>
          </p:cNvSpPr>
          <p:nvPr>
            <p:ph type="body" sz="half" idx="2"/>
          </p:nvPr>
        </p:nvSpPr>
        <p:spPr>
          <a:xfrm>
            <a:off x="362361" y="1157997"/>
            <a:ext cx="5396413" cy="3949024"/>
          </a:xfrm>
        </p:spPr>
        <p:txBody>
          <a:bodyPr>
            <a:normAutofit fontScale="32500" lnSpcReduction="20000"/>
          </a:bodyPr>
          <a:lstStyle/>
          <a:p>
            <a:r>
              <a:rPr lang="en-IN" sz="7200" b="1" kern="100" dirty="0">
                <a:effectLst/>
                <a:latin typeface="Calibri" panose="020F0502020204030204" pitchFamily="34" charset="0"/>
                <a:ea typeface="Calibri" panose="020F0502020204030204" pitchFamily="34" charset="0"/>
                <a:cs typeface="Calibri" panose="020F0502020204030204" pitchFamily="34" charset="0"/>
              </a:rPr>
              <a:t>Sales Analysis:</a:t>
            </a:r>
          </a:p>
          <a:p>
            <a:r>
              <a:rPr lang="en-US" sz="6400" dirty="0">
                <a:solidFill>
                  <a:schemeClr val="tx1"/>
                </a:solidFill>
                <a:effectLst/>
                <a:latin typeface="Calibri" panose="020F0502020204030204" pitchFamily="34" charset="0"/>
                <a:ea typeface="Calibri" panose="020F0502020204030204" pitchFamily="34" charset="0"/>
              </a:rPr>
              <a:t>   	4. Identified Seasonal Trends:: </a:t>
            </a:r>
          </a:p>
          <a:p>
            <a:r>
              <a:rPr lang="en-US" sz="6400" dirty="0">
                <a:solidFill>
                  <a:schemeClr val="tx1"/>
                </a:solidFill>
                <a:latin typeface="Calibri" panose="020F0502020204030204" pitchFamily="34" charset="0"/>
                <a:ea typeface="Calibri" panose="020F0502020204030204" pitchFamily="34" charset="0"/>
              </a:rPr>
              <a:t>	--</a:t>
            </a:r>
            <a:r>
              <a:rPr lang="en-US" sz="6400" dirty="0">
                <a:solidFill>
                  <a:schemeClr val="tx1"/>
                </a:solidFill>
                <a:effectLst/>
                <a:latin typeface="Calibri" panose="020F0502020204030204" pitchFamily="34" charset="0"/>
                <a:ea typeface="Calibri" panose="020F0502020204030204" pitchFamily="34" charset="0"/>
              </a:rPr>
              <a:t>Analyzed sales data to identify seasonal 	trends or patterns in 	sales.</a:t>
            </a:r>
          </a:p>
          <a:p>
            <a:r>
              <a:rPr lang="en-US" sz="6400" dirty="0">
                <a:solidFill>
                  <a:schemeClr val="tx1"/>
                </a:solidFill>
                <a:latin typeface="Calibri" panose="020F0502020204030204" pitchFamily="34" charset="0"/>
                <a:ea typeface="Calibri" panose="020F0502020204030204" pitchFamily="34" charset="0"/>
              </a:rPr>
              <a:t>	--we can aggregated sales data by month or 	quarter and visualize the trend.•	Determine peak seasons or months with 	highest sales and off-peak seasons.</a:t>
            </a:r>
          </a:p>
          <a:p>
            <a:r>
              <a:rPr lang="en-US" sz="6400" dirty="0">
                <a:solidFill>
                  <a:schemeClr val="tx1"/>
                </a:solidFill>
                <a:latin typeface="Calibri" panose="020F0502020204030204" pitchFamily="34" charset="0"/>
                <a:ea typeface="Calibri" panose="020F0502020204030204" pitchFamily="34" charset="0"/>
              </a:rPr>
              <a:t>	--</a:t>
            </a:r>
            <a:r>
              <a:rPr lang="en-US" sz="6400" b="1" dirty="0">
                <a:solidFill>
                  <a:schemeClr val="tx1"/>
                </a:solidFill>
                <a:latin typeface="Calibri" panose="020F0502020204030204" pitchFamily="34" charset="0"/>
                <a:ea typeface="Calibri" panose="020F0502020204030204" pitchFamily="34" charset="0"/>
              </a:rPr>
              <a:t>Highest sales on January</a:t>
            </a:r>
          </a:p>
          <a:p>
            <a:r>
              <a:rPr lang="en-US" sz="6400" b="1" dirty="0">
                <a:solidFill>
                  <a:schemeClr val="tx1"/>
                </a:solidFill>
                <a:latin typeface="Calibri" panose="020F0502020204030204" pitchFamily="34" charset="0"/>
                <a:ea typeface="Calibri" panose="020F0502020204030204" pitchFamily="34" charset="0"/>
              </a:rPr>
              <a:t>       -- Lowest sales on February</a:t>
            </a:r>
          </a:p>
          <a:p>
            <a:endParaRPr lang="en-IN" sz="2300" dirty="0">
              <a:solidFill>
                <a:schemeClr val="tx1"/>
              </a:solidFill>
              <a:effectLst/>
              <a:latin typeface="Calibri" panose="020F0502020204030204" pitchFamily="34" charset="0"/>
              <a:ea typeface="Calibri" panose="020F0502020204030204" pitchFamily="34" charset="0"/>
            </a:endParaRPr>
          </a:p>
          <a:p>
            <a:endParaRPr lang="en-IN" dirty="0">
              <a:latin typeface="Calibri" panose="020F0502020204030204" pitchFamily="34" charset="0"/>
              <a:ea typeface="Calibri" panose="020F0502020204030204" pitchFamily="34" charset="0"/>
            </a:endParaRPr>
          </a:p>
          <a:p>
            <a:r>
              <a:rPr lang="en-IN" sz="1800" dirty="0">
                <a:effectLst/>
                <a:latin typeface="Calibri" panose="020F0502020204030204" pitchFamily="34" charset="0"/>
                <a:ea typeface="Calibri" panose="020F0502020204030204" pitchFamily="34" charset="0"/>
              </a:rPr>
              <a:t> </a:t>
            </a:r>
            <a:endParaRPr lang="en-IN" dirty="0"/>
          </a:p>
        </p:txBody>
      </p:sp>
      <p:pic>
        <p:nvPicPr>
          <p:cNvPr id="7" name="Picture 6">
            <a:extLst>
              <a:ext uri="{FF2B5EF4-FFF2-40B4-BE49-F238E27FC236}">
                <a16:creationId xmlns:a16="http://schemas.microsoft.com/office/drawing/2014/main" id="{674DDA0F-E96F-8AFF-A8F0-869C16C9D80E}"/>
              </a:ext>
            </a:extLst>
          </p:cNvPr>
          <p:cNvPicPr>
            <a:picLocks noChangeAspect="1"/>
          </p:cNvPicPr>
          <p:nvPr/>
        </p:nvPicPr>
        <p:blipFill rotWithShape="1">
          <a:blip r:embed="rId2"/>
          <a:srcRect l="14005" t="34966" r="44362" b="10340"/>
          <a:stretch/>
        </p:blipFill>
        <p:spPr>
          <a:xfrm>
            <a:off x="5877518" y="1157997"/>
            <a:ext cx="6070865" cy="4693297"/>
          </a:xfrm>
          <a:prstGeom prst="rect">
            <a:avLst/>
          </a:prstGeom>
        </p:spPr>
      </p:pic>
    </p:spTree>
    <p:extLst>
      <p:ext uri="{BB962C8B-B14F-4D97-AF65-F5344CB8AC3E}">
        <p14:creationId xmlns:p14="http://schemas.microsoft.com/office/powerpoint/2010/main" val="3394389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B83EB8-8F1D-3964-1325-4EC0586DAB1B}"/>
              </a:ext>
            </a:extLst>
          </p:cNvPr>
          <p:cNvSpPr txBox="1"/>
          <p:nvPr/>
        </p:nvSpPr>
        <p:spPr>
          <a:xfrm>
            <a:off x="1819469" y="298111"/>
            <a:ext cx="8238931" cy="5361276"/>
          </a:xfrm>
          <a:prstGeom prst="rect">
            <a:avLst/>
          </a:prstGeom>
          <a:noFill/>
        </p:spPr>
        <p:txBody>
          <a:bodyPr wrap="square">
            <a:spAutoFit/>
          </a:bodyPr>
          <a:lstStyle/>
          <a:p>
            <a:pPr marL="228600">
              <a:lnSpc>
                <a:spcPct val="107000"/>
              </a:lnSpc>
              <a:spcAft>
                <a:spcPts val="1200"/>
              </a:spcAft>
            </a:pPr>
            <a:r>
              <a:rPr lang="en-IN" sz="2000" b="1" kern="0" dirty="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Contents:</a:t>
            </a:r>
            <a:endParaRPr lang="en-IN" sz="16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1200"/>
              </a:spcAft>
              <a:buFont typeface="Symbol" panose="05050102010706020507" pitchFamily="18" charset="2"/>
              <a:buChar char=""/>
            </a:pPr>
            <a:r>
              <a:rPr lang="en-IN" sz="1800" b="1" kern="0" dirty="0">
                <a:effectLst/>
                <a:latin typeface="Calibri" panose="020F0502020204030204" pitchFamily="34" charset="0"/>
                <a:ea typeface="Times New Roman" panose="02020603050405020304" pitchFamily="18" charset="0"/>
                <a:cs typeface="Calibri" panose="020F0502020204030204" pitchFamily="34" charset="0"/>
              </a:rPr>
              <a:t>Project Overview &amp; Scope</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1200"/>
              </a:spcAft>
              <a:buFont typeface="Symbol" panose="05050102010706020507" pitchFamily="18" charset="2"/>
              <a:buChar char=""/>
            </a:pPr>
            <a:r>
              <a:rPr lang="en-IN" sz="1800" b="1" kern="0" dirty="0">
                <a:effectLst/>
                <a:latin typeface="Calibri" panose="020F0502020204030204" pitchFamily="34" charset="0"/>
                <a:ea typeface="Times New Roman" panose="02020603050405020304" pitchFamily="18" charset="0"/>
                <a:cs typeface="Calibri" panose="020F0502020204030204" pitchFamily="34" charset="0"/>
              </a:rPr>
              <a:t>Business Problem</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1200"/>
              </a:spcAft>
              <a:buFont typeface="Symbol" panose="05050102010706020507" pitchFamily="18" charset="2"/>
              <a:buChar char=""/>
            </a:pPr>
            <a:r>
              <a:rPr lang="en-IN" sz="1800" b="1" kern="0" dirty="0">
                <a:effectLst/>
                <a:latin typeface="Calibri" panose="020F0502020204030204" pitchFamily="34" charset="0"/>
                <a:ea typeface="Times New Roman" panose="02020603050405020304" pitchFamily="18" charset="0"/>
                <a:cs typeface="Calibri" panose="020F0502020204030204" pitchFamily="34" charset="0"/>
              </a:rPr>
              <a:t>Business Objectives and Constraints</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1200"/>
              </a:spcAft>
              <a:buFont typeface="Symbol" panose="05050102010706020507" pitchFamily="18" charset="2"/>
              <a:buChar char=""/>
            </a:pPr>
            <a:r>
              <a:rPr lang="en-IN" sz="1800" b="1" kern="0" dirty="0">
                <a:effectLst/>
                <a:latin typeface="Calibri" panose="020F0502020204030204" pitchFamily="34" charset="0"/>
                <a:ea typeface="Times New Roman" panose="02020603050405020304" pitchFamily="18" charset="0"/>
                <a:cs typeface="Calibri" panose="020F0502020204030204" pitchFamily="34" charset="0"/>
              </a:rPr>
              <a:t>Technical Stacks</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1200"/>
              </a:spcAft>
              <a:buFont typeface="Symbol" panose="05050102010706020507" pitchFamily="18" charset="2"/>
              <a:buChar char=""/>
            </a:pPr>
            <a:r>
              <a:rPr lang="en-IN" sz="1800" b="1" kern="0" dirty="0">
                <a:effectLst/>
                <a:latin typeface="Calibri" panose="020F0502020204030204" pitchFamily="34" charset="0"/>
                <a:ea typeface="Times New Roman" panose="02020603050405020304" pitchFamily="18" charset="0"/>
                <a:cs typeface="Calibri" panose="020F0502020204030204" pitchFamily="34" charset="0"/>
              </a:rPr>
              <a:t>Data Collection and Understanding</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1200"/>
              </a:spcAft>
              <a:buFont typeface="Symbol" panose="05050102010706020507" pitchFamily="18" charset="2"/>
              <a:buChar char=""/>
            </a:pPr>
            <a:r>
              <a:rPr lang="en-IN" sz="1800" b="1" kern="0" dirty="0">
                <a:effectLst/>
                <a:latin typeface="Calibri" panose="020F0502020204030204" pitchFamily="34" charset="0"/>
                <a:ea typeface="Times New Roman" panose="02020603050405020304" pitchFamily="18" charset="0"/>
                <a:cs typeface="Calibri" panose="020F0502020204030204" pitchFamily="34" charset="0"/>
              </a:rPr>
              <a:t>Data Dictionary</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1200"/>
              </a:spcAft>
              <a:buFont typeface="Symbol" panose="05050102010706020507" pitchFamily="18" charset="2"/>
              <a:buChar char=""/>
            </a:pPr>
            <a:r>
              <a:rPr lang="en-IN" sz="1800" b="1" kern="0" dirty="0">
                <a:effectLst/>
                <a:latin typeface="Calibri" panose="020F0502020204030204" pitchFamily="34" charset="0"/>
                <a:ea typeface="Times New Roman" panose="02020603050405020304" pitchFamily="18" charset="0"/>
                <a:cs typeface="Calibri" panose="020F0502020204030204" pitchFamily="34" charset="0"/>
              </a:rPr>
              <a:t>System Requirements</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1200"/>
              </a:spcAft>
              <a:buFont typeface="Symbol" panose="05050102010706020507" pitchFamily="18" charset="2"/>
              <a:buChar char=""/>
            </a:pPr>
            <a:r>
              <a:rPr lang="en-IN" b="1" kern="0" dirty="0">
                <a:latin typeface="Calibri" panose="020F0502020204030204" pitchFamily="34" charset="0"/>
                <a:ea typeface="Times New Roman" panose="02020603050405020304" pitchFamily="18" charset="0"/>
                <a:cs typeface="Calibri" panose="020F0502020204030204" pitchFamily="34" charset="0"/>
              </a:rPr>
              <a:t>Data Preprocessing</a:t>
            </a:r>
            <a:endParaRPr lang="en-IN" sz="1600" b="1" kern="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1200"/>
              </a:spcAft>
              <a:buFont typeface="Symbol" panose="05050102010706020507" pitchFamily="18" charset="2"/>
              <a:buChar char=""/>
            </a:pPr>
            <a:r>
              <a:rPr lang="en-IN" sz="1800" b="1" kern="0" dirty="0">
                <a:effectLst/>
                <a:latin typeface="Calibri" panose="020F0502020204030204" pitchFamily="34" charset="0"/>
                <a:ea typeface="Times New Roman" panose="02020603050405020304" pitchFamily="18" charset="0"/>
                <a:cs typeface="Calibri" panose="020F0502020204030204" pitchFamily="34" charset="0"/>
              </a:rPr>
              <a:t>Exploratory Data Analysis</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1200"/>
              </a:spcAft>
              <a:buFont typeface="Symbol" panose="05050102010706020507" pitchFamily="18" charset="2"/>
              <a:buChar char=""/>
            </a:pPr>
            <a:r>
              <a:rPr lang="en-IN" sz="1800" b="1" kern="0" dirty="0">
                <a:effectLst/>
                <a:latin typeface="Calibri" panose="020F0502020204030204" pitchFamily="34" charset="0"/>
                <a:ea typeface="Times New Roman" panose="02020603050405020304" pitchFamily="18" charset="0"/>
                <a:cs typeface="Calibri" panose="020F0502020204030204" pitchFamily="34" charset="0"/>
              </a:rPr>
              <a:t>Challenges</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1200"/>
              </a:spcAft>
              <a:buFont typeface="Symbol" panose="05050102010706020507" pitchFamily="18" charset="2"/>
              <a:buChar char=""/>
            </a:pPr>
            <a:r>
              <a:rPr lang="en-IN" sz="1800" b="1" kern="0" dirty="0">
                <a:effectLst/>
                <a:latin typeface="Calibri" panose="020F0502020204030204" pitchFamily="34" charset="0"/>
                <a:ea typeface="Times New Roman" panose="02020603050405020304" pitchFamily="18" charset="0"/>
                <a:cs typeface="Calibri" panose="020F0502020204030204" pitchFamily="34" charset="0"/>
              </a:rPr>
              <a:t>Recommendations</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79969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C1526-99BC-29B7-CF38-91E38FDB54EF}"/>
              </a:ext>
            </a:extLst>
          </p:cNvPr>
          <p:cNvSpPr>
            <a:spLocks noGrp="1"/>
          </p:cNvSpPr>
          <p:nvPr>
            <p:ph type="title"/>
          </p:nvPr>
        </p:nvSpPr>
        <p:spPr>
          <a:xfrm>
            <a:off x="362361" y="531308"/>
            <a:ext cx="11422201" cy="422678"/>
          </a:xfrm>
        </p:spPr>
        <p:txBody>
          <a:bodyPr>
            <a:normAutofit fontScale="90000"/>
          </a:bodyPr>
          <a:lstStyle/>
          <a:p>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Exploratory Data Analysis:                                Data Visualization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-bar plot</a:t>
            </a:r>
            <a:endParaRPr lang="en-IN" dirty="0"/>
          </a:p>
        </p:txBody>
      </p:sp>
      <p:sp>
        <p:nvSpPr>
          <p:cNvPr id="4" name="Text Placeholder 3">
            <a:extLst>
              <a:ext uri="{FF2B5EF4-FFF2-40B4-BE49-F238E27FC236}">
                <a16:creationId xmlns:a16="http://schemas.microsoft.com/office/drawing/2014/main" id="{53039D74-CF13-33E0-3A65-CCF4E90D90DE}"/>
              </a:ext>
            </a:extLst>
          </p:cNvPr>
          <p:cNvSpPr>
            <a:spLocks noGrp="1"/>
          </p:cNvSpPr>
          <p:nvPr>
            <p:ph type="body" sz="half" idx="2"/>
          </p:nvPr>
        </p:nvSpPr>
        <p:spPr>
          <a:xfrm>
            <a:off x="362361" y="1157997"/>
            <a:ext cx="5396413" cy="2271003"/>
          </a:xfrm>
        </p:spPr>
        <p:txBody>
          <a:bodyPr>
            <a:normAutofit fontScale="25000" lnSpcReduction="20000"/>
          </a:bodyPr>
          <a:lstStyle/>
          <a:p>
            <a:r>
              <a:rPr lang="en-IN" sz="7200" b="1" kern="100" dirty="0">
                <a:effectLst/>
                <a:latin typeface="Calibri" panose="020F0502020204030204" pitchFamily="34" charset="0"/>
                <a:ea typeface="Calibri" panose="020F0502020204030204" pitchFamily="34" charset="0"/>
                <a:cs typeface="Calibri" panose="020F0502020204030204" pitchFamily="34" charset="0"/>
              </a:rPr>
              <a:t>Sales Analysis:</a:t>
            </a:r>
          </a:p>
          <a:p>
            <a:r>
              <a:rPr lang="en-US" sz="6400" dirty="0">
                <a:solidFill>
                  <a:schemeClr val="tx1"/>
                </a:solidFill>
                <a:effectLst/>
                <a:latin typeface="Calibri" panose="020F0502020204030204" pitchFamily="34" charset="0"/>
                <a:ea typeface="Calibri" panose="020F0502020204030204" pitchFamily="34" charset="0"/>
              </a:rPr>
              <a:t>   	</a:t>
            </a:r>
            <a:r>
              <a:rPr lang="en-US" sz="8000" dirty="0">
                <a:solidFill>
                  <a:schemeClr val="tx1"/>
                </a:solidFill>
                <a:effectLst/>
                <a:latin typeface="Calibri" panose="020F0502020204030204" pitchFamily="34" charset="0"/>
                <a:ea typeface="Calibri" panose="020F0502020204030204" pitchFamily="34" charset="0"/>
              </a:rPr>
              <a:t>5. Identified In which city was the  highest 		     revenue 	recorded </a:t>
            </a:r>
          </a:p>
          <a:p>
            <a:r>
              <a:rPr lang="en-US" sz="8000" dirty="0">
                <a:solidFill>
                  <a:schemeClr val="tx1"/>
                </a:solidFill>
                <a:latin typeface="Calibri" panose="020F0502020204030204" pitchFamily="34" charset="0"/>
                <a:ea typeface="Calibri" panose="020F0502020204030204" pitchFamily="34" charset="0"/>
              </a:rPr>
              <a:t>	--Highest revenue generated at </a:t>
            </a:r>
            <a:r>
              <a:rPr lang="en-US" sz="8000" b="1" dirty="0">
                <a:solidFill>
                  <a:schemeClr val="tx1"/>
                </a:solidFill>
                <a:latin typeface="Calibri" panose="020F0502020204030204" pitchFamily="34" charset="0"/>
                <a:ea typeface="Calibri" panose="020F0502020204030204" pitchFamily="34" charset="0"/>
              </a:rPr>
              <a:t>Naypyitaw 			City </a:t>
            </a:r>
            <a:r>
              <a:rPr lang="en-US" sz="8000" dirty="0">
                <a:solidFill>
                  <a:schemeClr val="tx1"/>
                </a:solidFill>
                <a:latin typeface="Calibri" panose="020F0502020204030204" pitchFamily="34" charset="0"/>
                <a:ea typeface="Calibri" panose="020F0502020204030204" pitchFamily="34" charset="0"/>
              </a:rPr>
              <a:t>	</a:t>
            </a:r>
          </a:p>
          <a:p>
            <a:r>
              <a:rPr lang="en-US" sz="8000" dirty="0">
                <a:solidFill>
                  <a:schemeClr val="tx1"/>
                </a:solidFill>
                <a:latin typeface="Calibri" panose="020F0502020204030204" pitchFamily="34" charset="0"/>
                <a:ea typeface="Calibri" panose="020F0502020204030204" pitchFamily="34" charset="0"/>
              </a:rPr>
              <a:t>	--Lowest revenue generated at 	    			       		Mandalay City </a:t>
            </a:r>
            <a:r>
              <a:rPr lang="en-US" dirty="0">
                <a:latin typeface="Calibri" panose="020F0502020204030204" pitchFamily="34" charset="0"/>
                <a:ea typeface="Calibri" panose="020F0502020204030204" pitchFamily="34" charset="0"/>
              </a:rPr>
              <a:t>	</a:t>
            </a:r>
          </a:p>
          <a:p>
            <a:endParaRPr lang="en-IN" dirty="0">
              <a:latin typeface="Calibri" panose="020F0502020204030204" pitchFamily="34" charset="0"/>
              <a:ea typeface="Calibri" panose="020F0502020204030204" pitchFamily="34" charset="0"/>
            </a:endParaRPr>
          </a:p>
          <a:p>
            <a:r>
              <a:rPr lang="en-IN" sz="1800" dirty="0">
                <a:effectLst/>
                <a:latin typeface="Calibri" panose="020F0502020204030204" pitchFamily="34" charset="0"/>
                <a:ea typeface="Calibri" panose="020F0502020204030204" pitchFamily="34" charset="0"/>
              </a:rPr>
              <a:t> </a:t>
            </a:r>
            <a:endParaRPr lang="en-IN" dirty="0"/>
          </a:p>
        </p:txBody>
      </p:sp>
      <p:pic>
        <p:nvPicPr>
          <p:cNvPr id="5" name="Picture 4">
            <a:extLst>
              <a:ext uri="{FF2B5EF4-FFF2-40B4-BE49-F238E27FC236}">
                <a16:creationId xmlns:a16="http://schemas.microsoft.com/office/drawing/2014/main" id="{9299624D-11B3-A093-EF9E-21B92B034A84}"/>
              </a:ext>
            </a:extLst>
          </p:cNvPr>
          <p:cNvPicPr>
            <a:picLocks noChangeAspect="1"/>
          </p:cNvPicPr>
          <p:nvPr/>
        </p:nvPicPr>
        <p:blipFill rotWithShape="1">
          <a:blip r:embed="rId2"/>
          <a:srcRect l="13622" t="27347" r="43750" b="7748"/>
          <a:stretch/>
        </p:blipFill>
        <p:spPr>
          <a:xfrm>
            <a:off x="6096000" y="1157997"/>
            <a:ext cx="5534379" cy="5261464"/>
          </a:xfrm>
          <a:prstGeom prst="rect">
            <a:avLst/>
          </a:prstGeom>
        </p:spPr>
      </p:pic>
    </p:spTree>
    <p:extLst>
      <p:ext uri="{BB962C8B-B14F-4D97-AF65-F5344CB8AC3E}">
        <p14:creationId xmlns:p14="http://schemas.microsoft.com/office/powerpoint/2010/main" val="1291330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C1526-99BC-29B7-CF38-91E38FDB54EF}"/>
              </a:ext>
            </a:extLst>
          </p:cNvPr>
          <p:cNvSpPr>
            <a:spLocks noGrp="1"/>
          </p:cNvSpPr>
          <p:nvPr>
            <p:ph type="title"/>
          </p:nvPr>
        </p:nvSpPr>
        <p:spPr>
          <a:xfrm>
            <a:off x="362361" y="531308"/>
            <a:ext cx="11422201" cy="422678"/>
          </a:xfrm>
        </p:spPr>
        <p:txBody>
          <a:bodyPr>
            <a:normAutofit fontScale="90000"/>
          </a:bodyPr>
          <a:lstStyle/>
          <a:p>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Exploratory Data Analysis:                                Data Visualization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-bar plot</a:t>
            </a:r>
            <a:endParaRPr lang="en-IN" dirty="0"/>
          </a:p>
        </p:txBody>
      </p:sp>
      <p:sp>
        <p:nvSpPr>
          <p:cNvPr id="4" name="Text Placeholder 3">
            <a:extLst>
              <a:ext uri="{FF2B5EF4-FFF2-40B4-BE49-F238E27FC236}">
                <a16:creationId xmlns:a16="http://schemas.microsoft.com/office/drawing/2014/main" id="{53039D74-CF13-33E0-3A65-CCF4E90D90DE}"/>
              </a:ext>
            </a:extLst>
          </p:cNvPr>
          <p:cNvSpPr>
            <a:spLocks noGrp="1"/>
          </p:cNvSpPr>
          <p:nvPr>
            <p:ph type="body" sz="half" idx="2"/>
          </p:nvPr>
        </p:nvSpPr>
        <p:spPr>
          <a:xfrm>
            <a:off x="362361" y="1157997"/>
            <a:ext cx="5396413" cy="2271003"/>
          </a:xfrm>
        </p:spPr>
        <p:txBody>
          <a:bodyPr>
            <a:normAutofit fontScale="25000" lnSpcReduction="20000"/>
          </a:bodyPr>
          <a:lstStyle/>
          <a:p>
            <a:r>
              <a:rPr lang="en-IN" sz="7200" b="1" kern="100" dirty="0">
                <a:effectLst/>
                <a:latin typeface="Calibri" panose="020F0502020204030204" pitchFamily="34" charset="0"/>
                <a:ea typeface="Calibri" panose="020F0502020204030204" pitchFamily="34" charset="0"/>
                <a:cs typeface="Calibri" panose="020F0502020204030204" pitchFamily="34" charset="0"/>
              </a:rPr>
              <a:t>Sales Analysis:</a:t>
            </a:r>
          </a:p>
          <a:p>
            <a:r>
              <a:rPr lang="en-US" sz="6400" dirty="0">
                <a:solidFill>
                  <a:schemeClr val="tx1"/>
                </a:solidFill>
                <a:effectLst/>
                <a:latin typeface="Calibri" panose="020F0502020204030204" pitchFamily="34" charset="0"/>
                <a:ea typeface="Calibri" panose="020F0502020204030204" pitchFamily="34" charset="0"/>
              </a:rPr>
              <a:t>   	</a:t>
            </a:r>
            <a:r>
              <a:rPr lang="en-US" sz="8000" dirty="0">
                <a:solidFill>
                  <a:schemeClr val="tx1"/>
                </a:solidFill>
                <a:latin typeface="Calibri" panose="020F0502020204030204" pitchFamily="34" charset="0"/>
                <a:ea typeface="Calibri" panose="020F0502020204030204" pitchFamily="34" charset="0"/>
              </a:rPr>
              <a:t>6</a:t>
            </a:r>
            <a:r>
              <a:rPr lang="en-US" sz="8000" dirty="0">
                <a:solidFill>
                  <a:schemeClr val="tx1"/>
                </a:solidFill>
                <a:effectLst/>
                <a:latin typeface="Calibri" panose="020F0502020204030204" pitchFamily="34" charset="0"/>
                <a:ea typeface="Calibri" panose="020F0502020204030204" pitchFamily="34" charset="0"/>
              </a:rPr>
              <a:t>. Calculated total sales for each customer 	type to understand their 	contribution to 	overall sales.</a:t>
            </a:r>
            <a:r>
              <a:rPr lang="en-US" sz="8000" dirty="0">
                <a:solidFill>
                  <a:schemeClr val="tx1"/>
                </a:solidFill>
                <a:latin typeface="Calibri" panose="020F0502020204030204" pitchFamily="34" charset="0"/>
                <a:ea typeface="Calibri" panose="020F0502020204030204" pitchFamily="34" charset="0"/>
              </a:rPr>
              <a:t>	</a:t>
            </a:r>
          </a:p>
          <a:p>
            <a:r>
              <a:rPr lang="en-US" sz="8000" dirty="0">
                <a:solidFill>
                  <a:schemeClr val="tx1"/>
                </a:solidFill>
                <a:latin typeface="Calibri" panose="020F0502020204030204" pitchFamily="34" charset="0"/>
                <a:ea typeface="Calibri" panose="020F0502020204030204" pitchFamily="34" charset="0"/>
              </a:rPr>
              <a:t>	--Amazon members type customers 	contributed more sales than normal 	customers</a:t>
            </a:r>
            <a:endParaRPr lang="en-IN" dirty="0">
              <a:latin typeface="Calibri" panose="020F0502020204030204" pitchFamily="34" charset="0"/>
              <a:ea typeface="Calibri" panose="020F0502020204030204" pitchFamily="34" charset="0"/>
            </a:endParaRPr>
          </a:p>
          <a:p>
            <a:r>
              <a:rPr lang="en-IN" sz="1800" dirty="0">
                <a:effectLst/>
                <a:latin typeface="Calibri" panose="020F0502020204030204" pitchFamily="34" charset="0"/>
                <a:ea typeface="Calibri" panose="020F0502020204030204" pitchFamily="34" charset="0"/>
              </a:rPr>
              <a:t> </a:t>
            </a:r>
            <a:endParaRPr lang="en-IN" dirty="0"/>
          </a:p>
        </p:txBody>
      </p:sp>
      <p:pic>
        <p:nvPicPr>
          <p:cNvPr id="6" name="Picture 5">
            <a:extLst>
              <a:ext uri="{FF2B5EF4-FFF2-40B4-BE49-F238E27FC236}">
                <a16:creationId xmlns:a16="http://schemas.microsoft.com/office/drawing/2014/main" id="{F4EFE0ED-131F-5E21-81C1-D7E69C8A044B}"/>
              </a:ext>
            </a:extLst>
          </p:cNvPr>
          <p:cNvPicPr>
            <a:picLocks noChangeAspect="1"/>
          </p:cNvPicPr>
          <p:nvPr/>
        </p:nvPicPr>
        <p:blipFill rotWithShape="1">
          <a:blip r:embed="rId3"/>
          <a:srcRect l="13240" t="23129" r="45587" b="22993"/>
          <a:stretch/>
        </p:blipFill>
        <p:spPr>
          <a:xfrm>
            <a:off x="6204858" y="1063690"/>
            <a:ext cx="5489720" cy="4935893"/>
          </a:xfrm>
          <a:prstGeom prst="rect">
            <a:avLst/>
          </a:prstGeom>
        </p:spPr>
      </p:pic>
    </p:spTree>
    <p:extLst>
      <p:ext uri="{BB962C8B-B14F-4D97-AF65-F5344CB8AC3E}">
        <p14:creationId xmlns:p14="http://schemas.microsoft.com/office/powerpoint/2010/main" val="3931158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C1526-99BC-29B7-CF38-91E38FDB54EF}"/>
              </a:ext>
            </a:extLst>
          </p:cNvPr>
          <p:cNvSpPr>
            <a:spLocks noGrp="1"/>
          </p:cNvSpPr>
          <p:nvPr>
            <p:ph type="title"/>
          </p:nvPr>
        </p:nvSpPr>
        <p:spPr>
          <a:xfrm>
            <a:off x="362361" y="531308"/>
            <a:ext cx="11422201" cy="422678"/>
          </a:xfrm>
        </p:spPr>
        <p:txBody>
          <a:bodyPr>
            <a:normAutofit fontScale="90000"/>
          </a:bodyPr>
          <a:lstStyle/>
          <a:p>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Exploratory Data Analysis:                                Data Visualization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-bar plot</a:t>
            </a:r>
            <a:endParaRPr lang="en-IN" dirty="0"/>
          </a:p>
        </p:txBody>
      </p:sp>
      <p:sp>
        <p:nvSpPr>
          <p:cNvPr id="4" name="Text Placeholder 3">
            <a:extLst>
              <a:ext uri="{FF2B5EF4-FFF2-40B4-BE49-F238E27FC236}">
                <a16:creationId xmlns:a16="http://schemas.microsoft.com/office/drawing/2014/main" id="{53039D74-CF13-33E0-3A65-CCF4E90D90DE}"/>
              </a:ext>
            </a:extLst>
          </p:cNvPr>
          <p:cNvSpPr>
            <a:spLocks noGrp="1"/>
          </p:cNvSpPr>
          <p:nvPr>
            <p:ph type="body" sz="half" idx="2"/>
          </p:nvPr>
        </p:nvSpPr>
        <p:spPr>
          <a:xfrm>
            <a:off x="362361" y="1157997"/>
            <a:ext cx="5396413" cy="2271003"/>
          </a:xfrm>
        </p:spPr>
        <p:txBody>
          <a:bodyPr>
            <a:normAutofit fontScale="25000" lnSpcReduction="20000"/>
          </a:bodyPr>
          <a:lstStyle/>
          <a:p>
            <a:r>
              <a:rPr lang="en-IN" sz="7200" b="1" kern="100" dirty="0">
                <a:effectLst/>
                <a:latin typeface="Calibri" panose="020F0502020204030204" pitchFamily="34" charset="0"/>
                <a:ea typeface="Calibri" panose="020F0502020204030204" pitchFamily="34" charset="0"/>
                <a:cs typeface="Calibri" panose="020F0502020204030204" pitchFamily="34" charset="0"/>
              </a:rPr>
              <a:t>Sales Analysis:</a:t>
            </a:r>
          </a:p>
          <a:p>
            <a:r>
              <a:rPr lang="en-US" sz="6400" dirty="0">
                <a:solidFill>
                  <a:schemeClr val="tx1"/>
                </a:solidFill>
                <a:effectLst/>
                <a:latin typeface="Calibri" panose="020F0502020204030204" pitchFamily="34" charset="0"/>
                <a:ea typeface="Calibri" panose="020F0502020204030204" pitchFamily="34" charset="0"/>
              </a:rPr>
              <a:t>   	</a:t>
            </a:r>
            <a:r>
              <a:rPr lang="en-US" sz="8000" dirty="0">
                <a:solidFill>
                  <a:schemeClr val="tx1"/>
                </a:solidFill>
                <a:effectLst/>
                <a:latin typeface="Calibri" panose="020F0502020204030204" pitchFamily="34" charset="0"/>
                <a:ea typeface="Calibri" panose="020F0502020204030204" pitchFamily="34" charset="0"/>
              </a:rPr>
              <a:t>7. Analyzed trends in sales by payment 	method to identify popular payment 	methods..</a:t>
            </a:r>
            <a:r>
              <a:rPr lang="en-US" sz="8000" dirty="0">
                <a:solidFill>
                  <a:schemeClr val="tx1"/>
                </a:solidFill>
                <a:latin typeface="Calibri" panose="020F0502020204030204" pitchFamily="34" charset="0"/>
                <a:ea typeface="Calibri" panose="020F0502020204030204" pitchFamily="34" charset="0"/>
              </a:rPr>
              <a:t>	</a:t>
            </a:r>
          </a:p>
          <a:p>
            <a:r>
              <a:rPr lang="en-US" sz="8000" dirty="0">
                <a:solidFill>
                  <a:schemeClr val="tx1"/>
                </a:solidFill>
                <a:latin typeface="Calibri" panose="020F0502020204030204" pitchFamily="34" charset="0"/>
                <a:ea typeface="Calibri" panose="020F0502020204030204" pitchFamily="34" charset="0"/>
              </a:rPr>
              <a:t>	--Identified sales are more by cash payments 	than </a:t>
            </a:r>
            <a:r>
              <a:rPr lang="en-US" sz="8000" dirty="0" err="1">
                <a:solidFill>
                  <a:schemeClr val="tx1"/>
                </a:solidFill>
                <a:latin typeface="Calibri" panose="020F0502020204030204" pitchFamily="34" charset="0"/>
                <a:ea typeface="Calibri" panose="020F0502020204030204" pitchFamily="34" charset="0"/>
              </a:rPr>
              <a:t>Ewallet</a:t>
            </a:r>
            <a:r>
              <a:rPr lang="en-US" sz="8000" dirty="0">
                <a:solidFill>
                  <a:schemeClr val="tx1"/>
                </a:solidFill>
                <a:latin typeface="Calibri" panose="020F0502020204030204" pitchFamily="34" charset="0"/>
                <a:ea typeface="Calibri" panose="020F0502020204030204" pitchFamily="34" charset="0"/>
              </a:rPr>
              <a:t> and Credit card</a:t>
            </a:r>
            <a:endParaRPr lang="en-IN" dirty="0">
              <a:latin typeface="Calibri" panose="020F0502020204030204" pitchFamily="34" charset="0"/>
              <a:ea typeface="Calibri" panose="020F0502020204030204" pitchFamily="34" charset="0"/>
            </a:endParaRPr>
          </a:p>
          <a:p>
            <a:r>
              <a:rPr lang="en-IN" sz="1800" dirty="0">
                <a:effectLst/>
                <a:latin typeface="Calibri" panose="020F0502020204030204" pitchFamily="34" charset="0"/>
                <a:ea typeface="Calibri" panose="020F0502020204030204" pitchFamily="34" charset="0"/>
              </a:rPr>
              <a:t> </a:t>
            </a:r>
            <a:endParaRPr lang="en-IN" dirty="0"/>
          </a:p>
        </p:txBody>
      </p:sp>
      <p:pic>
        <p:nvPicPr>
          <p:cNvPr id="5" name="Picture 4">
            <a:extLst>
              <a:ext uri="{FF2B5EF4-FFF2-40B4-BE49-F238E27FC236}">
                <a16:creationId xmlns:a16="http://schemas.microsoft.com/office/drawing/2014/main" id="{C7069555-CF8C-F907-7F5A-2B645560D604}"/>
              </a:ext>
            </a:extLst>
          </p:cNvPr>
          <p:cNvPicPr>
            <a:picLocks noChangeAspect="1"/>
          </p:cNvPicPr>
          <p:nvPr/>
        </p:nvPicPr>
        <p:blipFill rotWithShape="1">
          <a:blip r:embed="rId2"/>
          <a:srcRect l="13010" t="24898" r="45204" b="18503"/>
          <a:stretch/>
        </p:blipFill>
        <p:spPr>
          <a:xfrm>
            <a:off x="5758774" y="1418253"/>
            <a:ext cx="5885830" cy="4908439"/>
          </a:xfrm>
          <a:prstGeom prst="rect">
            <a:avLst/>
          </a:prstGeom>
        </p:spPr>
      </p:pic>
    </p:spTree>
    <p:extLst>
      <p:ext uri="{BB962C8B-B14F-4D97-AF65-F5344CB8AC3E}">
        <p14:creationId xmlns:p14="http://schemas.microsoft.com/office/powerpoint/2010/main" val="742804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CE9DDB-735D-B7CA-FC38-A4221E078F49}"/>
              </a:ext>
            </a:extLst>
          </p:cNvPr>
          <p:cNvPicPr>
            <a:picLocks noChangeAspect="1"/>
          </p:cNvPicPr>
          <p:nvPr/>
        </p:nvPicPr>
        <p:blipFill rotWithShape="1">
          <a:blip r:embed="rId2"/>
          <a:srcRect l="14388" t="20408" r="12679" b="4490"/>
          <a:stretch/>
        </p:blipFill>
        <p:spPr>
          <a:xfrm>
            <a:off x="709127" y="391886"/>
            <a:ext cx="10982129" cy="6102219"/>
          </a:xfrm>
          <a:prstGeom prst="rect">
            <a:avLst/>
          </a:prstGeom>
        </p:spPr>
      </p:pic>
    </p:spTree>
    <p:extLst>
      <p:ext uri="{BB962C8B-B14F-4D97-AF65-F5344CB8AC3E}">
        <p14:creationId xmlns:p14="http://schemas.microsoft.com/office/powerpoint/2010/main" val="564093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013516-5855-B8FF-415A-13405F27D688}"/>
              </a:ext>
            </a:extLst>
          </p:cNvPr>
          <p:cNvPicPr>
            <a:picLocks noChangeAspect="1"/>
          </p:cNvPicPr>
          <p:nvPr/>
        </p:nvPicPr>
        <p:blipFill rotWithShape="1">
          <a:blip r:embed="rId2"/>
          <a:srcRect l="12857" t="21088" r="24541" b="5306"/>
          <a:stretch/>
        </p:blipFill>
        <p:spPr>
          <a:xfrm>
            <a:off x="1073020" y="653143"/>
            <a:ext cx="9703837" cy="5635690"/>
          </a:xfrm>
          <a:prstGeom prst="rect">
            <a:avLst/>
          </a:prstGeom>
        </p:spPr>
      </p:pic>
    </p:spTree>
    <p:extLst>
      <p:ext uri="{BB962C8B-B14F-4D97-AF65-F5344CB8AC3E}">
        <p14:creationId xmlns:p14="http://schemas.microsoft.com/office/powerpoint/2010/main" val="811527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C1526-99BC-29B7-CF38-91E38FDB54EF}"/>
              </a:ext>
            </a:extLst>
          </p:cNvPr>
          <p:cNvSpPr>
            <a:spLocks noGrp="1"/>
          </p:cNvSpPr>
          <p:nvPr>
            <p:ph type="title"/>
          </p:nvPr>
        </p:nvSpPr>
        <p:spPr>
          <a:xfrm>
            <a:off x="362361" y="531308"/>
            <a:ext cx="11422201" cy="422678"/>
          </a:xfrm>
        </p:spPr>
        <p:txBody>
          <a:bodyPr>
            <a:normAutofit fontScale="90000"/>
          </a:bodyPr>
          <a:lstStyle/>
          <a:p>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b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r>
              <a:rPr lang="en-IN" sz="28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Exploratory Data Analysis:                                Data Visualization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-bar plot</a:t>
            </a:r>
            <a:endParaRPr lang="en-IN" dirty="0"/>
          </a:p>
        </p:txBody>
      </p:sp>
      <p:sp>
        <p:nvSpPr>
          <p:cNvPr id="4" name="Text Placeholder 3">
            <a:extLst>
              <a:ext uri="{FF2B5EF4-FFF2-40B4-BE49-F238E27FC236}">
                <a16:creationId xmlns:a16="http://schemas.microsoft.com/office/drawing/2014/main" id="{53039D74-CF13-33E0-3A65-CCF4E90D90DE}"/>
              </a:ext>
            </a:extLst>
          </p:cNvPr>
          <p:cNvSpPr>
            <a:spLocks noGrp="1"/>
          </p:cNvSpPr>
          <p:nvPr>
            <p:ph type="body" sz="half" idx="2"/>
          </p:nvPr>
        </p:nvSpPr>
        <p:spPr>
          <a:xfrm>
            <a:off x="362361" y="1157997"/>
            <a:ext cx="10806382" cy="4403048"/>
          </a:xfrm>
        </p:spPr>
        <p:txBody>
          <a:bodyPr>
            <a:normAutofit fontScale="32500" lnSpcReduction="20000"/>
          </a:bodyPr>
          <a:lstStyle/>
          <a:p>
            <a:r>
              <a:rPr lang="en-IN" sz="7200" b="1" kern="100" dirty="0">
                <a:effectLst/>
                <a:latin typeface="Calibri" panose="020F0502020204030204" pitchFamily="34" charset="0"/>
                <a:ea typeface="Calibri" panose="020F0502020204030204" pitchFamily="34" charset="0"/>
                <a:cs typeface="Calibri" panose="020F0502020204030204" pitchFamily="34" charset="0"/>
              </a:rPr>
              <a:t>Customer Analysis:</a:t>
            </a:r>
          </a:p>
          <a:p>
            <a:r>
              <a:rPr lang="en-US" sz="6400" dirty="0">
                <a:solidFill>
                  <a:schemeClr val="tx1"/>
                </a:solidFill>
                <a:effectLst/>
                <a:latin typeface="Calibri" panose="020F0502020204030204" pitchFamily="34" charset="0"/>
                <a:ea typeface="Calibri" panose="020F0502020204030204" pitchFamily="34" charset="0"/>
              </a:rPr>
              <a:t> </a:t>
            </a:r>
            <a:r>
              <a:rPr lang="en-US" sz="8000" dirty="0">
                <a:solidFill>
                  <a:schemeClr val="tx1"/>
                </a:solidFill>
                <a:latin typeface="Calibri" panose="020F0502020204030204" pitchFamily="34" charset="0"/>
                <a:ea typeface="Calibri" panose="020F0502020204030204" pitchFamily="34" charset="0"/>
              </a:rPr>
              <a:t>1.	I</a:t>
            </a:r>
            <a:r>
              <a:rPr lang="en-US" sz="8000" dirty="0">
                <a:solidFill>
                  <a:schemeClr val="tx1"/>
                </a:solidFill>
                <a:effectLst/>
                <a:latin typeface="Calibri" panose="020F0502020204030204" pitchFamily="34" charset="0"/>
                <a:ea typeface="Calibri" panose="020F0502020204030204" pitchFamily="34" charset="0"/>
              </a:rPr>
              <a:t>dentified different customer segments based on their characteristics (e.g., customer type, gender, location).</a:t>
            </a:r>
          </a:p>
          <a:p>
            <a:r>
              <a:rPr lang="en-US" sz="8000" dirty="0">
                <a:solidFill>
                  <a:schemeClr val="tx1"/>
                </a:solidFill>
                <a:latin typeface="Calibri" panose="020F0502020204030204" pitchFamily="34" charset="0"/>
                <a:ea typeface="Calibri" panose="020F0502020204030204" pitchFamily="34" charset="0"/>
              </a:rPr>
              <a:t>2.	</a:t>
            </a:r>
            <a:r>
              <a:rPr lang="en-US" sz="8000" dirty="0">
                <a:solidFill>
                  <a:schemeClr val="tx1"/>
                </a:solidFill>
                <a:effectLst/>
                <a:latin typeface="Calibri" panose="020F0502020204030204" pitchFamily="34" charset="0"/>
                <a:ea typeface="Calibri" panose="020F0502020204030204" pitchFamily="34" charset="0"/>
              </a:rPr>
              <a:t>Segment customers based on customer type</a:t>
            </a:r>
          </a:p>
          <a:p>
            <a:r>
              <a:rPr lang="en-US" sz="8000" dirty="0">
                <a:solidFill>
                  <a:schemeClr val="tx1"/>
                </a:solidFill>
                <a:latin typeface="Calibri" panose="020F0502020204030204" pitchFamily="34" charset="0"/>
                <a:ea typeface="Calibri" panose="020F0502020204030204" pitchFamily="34" charset="0"/>
              </a:rPr>
              <a:t>3.	Segment customers based on gender</a:t>
            </a:r>
          </a:p>
          <a:p>
            <a:r>
              <a:rPr lang="en-US" sz="8000" dirty="0">
                <a:solidFill>
                  <a:schemeClr val="tx1"/>
                </a:solidFill>
                <a:latin typeface="Calibri" panose="020F0502020204030204" pitchFamily="34" charset="0"/>
                <a:ea typeface="Calibri" panose="020F0502020204030204" pitchFamily="34" charset="0"/>
              </a:rPr>
              <a:t>4.	Calculated total sales for each customer segment	</a:t>
            </a:r>
          </a:p>
          <a:p>
            <a:r>
              <a:rPr lang="en-US" sz="8000" dirty="0">
                <a:solidFill>
                  <a:schemeClr val="tx1"/>
                </a:solidFill>
                <a:latin typeface="Calibri" panose="020F0502020204030204" pitchFamily="34" charset="0"/>
                <a:ea typeface="Calibri" panose="020F0502020204030204" pitchFamily="34" charset="0"/>
              </a:rPr>
              <a:t>5.	Calculated gross margin or profit for each customer segment</a:t>
            </a:r>
          </a:p>
          <a:p>
            <a:r>
              <a:rPr lang="en-US" sz="8000" dirty="0">
                <a:solidFill>
                  <a:schemeClr val="tx1"/>
                </a:solidFill>
                <a:latin typeface="Calibri" panose="020F0502020204030204" pitchFamily="34" charset="0"/>
                <a:ea typeface="Calibri" panose="020F0502020204030204" pitchFamily="34" charset="0"/>
              </a:rPr>
              <a:t>6.	</a:t>
            </a:r>
            <a:r>
              <a:rPr lang="en-US" sz="8000" dirty="0" err="1">
                <a:solidFill>
                  <a:schemeClr val="tx1"/>
                </a:solidFill>
                <a:latin typeface="Calibri" panose="020F0502020204030204" pitchFamily="34" charset="0"/>
                <a:ea typeface="Calibri" panose="020F0502020204030204" pitchFamily="34" charset="0"/>
              </a:rPr>
              <a:t>Identifed</a:t>
            </a:r>
            <a:r>
              <a:rPr lang="en-US" sz="8000" dirty="0">
                <a:solidFill>
                  <a:schemeClr val="tx1"/>
                </a:solidFill>
                <a:latin typeface="Calibri" panose="020F0502020204030204" pitchFamily="34" charset="0"/>
                <a:ea typeface="Calibri" panose="020F0502020204030204" pitchFamily="34" charset="0"/>
              </a:rPr>
              <a:t> high-value customers based on total purchase amount</a:t>
            </a:r>
          </a:p>
          <a:p>
            <a:r>
              <a:rPr lang="en-US" sz="8000" dirty="0">
                <a:solidFill>
                  <a:schemeClr val="tx1"/>
                </a:solidFill>
                <a:latin typeface="Calibri" panose="020F0502020204030204" pitchFamily="34" charset="0"/>
                <a:ea typeface="Calibri" panose="020F0502020204030204" pitchFamily="34" charset="0"/>
              </a:rPr>
              <a:t>	</a:t>
            </a:r>
            <a:endParaRPr lang="en-IN" dirty="0"/>
          </a:p>
        </p:txBody>
      </p:sp>
    </p:spTree>
    <p:extLst>
      <p:ext uri="{BB962C8B-B14F-4D97-AF65-F5344CB8AC3E}">
        <p14:creationId xmlns:p14="http://schemas.microsoft.com/office/powerpoint/2010/main" val="539316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3CA190-3722-D303-CB11-82D2CAD3481C}"/>
              </a:ext>
            </a:extLst>
          </p:cNvPr>
          <p:cNvPicPr>
            <a:picLocks noChangeAspect="1"/>
          </p:cNvPicPr>
          <p:nvPr/>
        </p:nvPicPr>
        <p:blipFill rotWithShape="1">
          <a:blip r:embed="rId2"/>
          <a:srcRect l="16990" t="26530" r="12755" b="15102"/>
          <a:stretch/>
        </p:blipFill>
        <p:spPr>
          <a:xfrm>
            <a:off x="-1" y="93306"/>
            <a:ext cx="9433249" cy="6764693"/>
          </a:xfrm>
          <a:prstGeom prst="rect">
            <a:avLst/>
          </a:prstGeom>
        </p:spPr>
      </p:pic>
      <p:pic>
        <p:nvPicPr>
          <p:cNvPr id="9" name="Picture 8">
            <a:extLst>
              <a:ext uri="{FF2B5EF4-FFF2-40B4-BE49-F238E27FC236}">
                <a16:creationId xmlns:a16="http://schemas.microsoft.com/office/drawing/2014/main" id="{72827C9F-3399-FECB-6D27-825B8A158137}"/>
              </a:ext>
            </a:extLst>
          </p:cNvPr>
          <p:cNvPicPr>
            <a:picLocks noChangeAspect="1"/>
          </p:cNvPicPr>
          <p:nvPr/>
        </p:nvPicPr>
        <p:blipFill rotWithShape="1">
          <a:blip r:embed="rId3"/>
          <a:srcRect l="17755" t="42993" r="52781" b="29115"/>
          <a:stretch/>
        </p:blipFill>
        <p:spPr>
          <a:xfrm>
            <a:off x="8599714" y="3013789"/>
            <a:ext cx="3592286" cy="3844211"/>
          </a:xfrm>
          <a:prstGeom prst="rect">
            <a:avLst/>
          </a:prstGeom>
        </p:spPr>
      </p:pic>
    </p:spTree>
    <p:extLst>
      <p:ext uri="{BB962C8B-B14F-4D97-AF65-F5344CB8AC3E}">
        <p14:creationId xmlns:p14="http://schemas.microsoft.com/office/powerpoint/2010/main" val="4002439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83386D-574D-CB5E-1307-F569ABBF8EC6}"/>
              </a:ext>
            </a:extLst>
          </p:cNvPr>
          <p:cNvSpPr>
            <a:spLocks noGrp="1"/>
          </p:cNvSpPr>
          <p:nvPr>
            <p:ph idx="1"/>
          </p:nvPr>
        </p:nvSpPr>
        <p:spPr>
          <a:xfrm>
            <a:off x="684212" y="685800"/>
            <a:ext cx="8534400" cy="523875"/>
          </a:xfrm>
        </p:spPr>
        <p:txBody>
          <a:bodyPr/>
          <a:lstStyle/>
          <a:p>
            <a:r>
              <a:rPr lang="en-US" b="1" dirty="0"/>
              <a:t>Results</a:t>
            </a:r>
            <a:endParaRPr lang="en-IN" b="1" dirty="0"/>
          </a:p>
        </p:txBody>
      </p:sp>
      <p:sp>
        <p:nvSpPr>
          <p:cNvPr id="7" name="TextBox 6">
            <a:extLst>
              <a:ext uri="{FF2B5EF4-FFF2-40B4-BE49-F238E27FC236}">
                <a16:creationId xmlns:a16="http://schemas.microsoft.com/office/drawing/2014/main" id="{492E6752-3415-C0F9-7FE7-5B7134B42848}"/>
              </a:ext>
            </a:extLst>
          </p:cNvPr>
          <p:cNvSpPr txBox="1"/>
          <p:nvPr/>
        </p:nvSpPr>
        <p:spPr>
          <a:xfrm>
            <a:off x="618509" y="1096470"/>
            <a:ext cx="8665805" cy="3635547"/>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Calibri" panose="020F0502020204030204" pitchFamily="34" charset="0"/>
              </a:rPr>
              <a:t>This dataset contains sales transactions from three different branches A, B and C of Amazon, respectively located in Yangon , Mandalay  and Naypyitaw and having 5 product lines namely  Food and Beverages, sports and  travel, home and lifestyle, Electronic accessories, Health and Beauty and Fashion accessories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Calibri" panose="020F0502020204030204" pitchFamily="34" charset="0"/>
              </a:rPr>
              <a:t>This dataset contains 1000 rows and 17 columns. Added 3 more columns to identify trends over time like day wise, week wise and monthly wise.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Calibri" panose="020F0502020204030204" pitchFamily="34" charset="0"/>
              </a:rPr>
              <a:t>There are two types of customers namely amazon members and normal customers.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Calibri" panose="020F0502020204030204" pitchFamily="34" charset="0"/>
              </a:rPr>
              <a:t>There are 3 payment methods namely </a:t>
            </a:r>
            <a:r>
              <a:rPr lang="en-IN" sz="1800" kern="100" dirty="0" err="1">
                <a:effectLst/>
                <a:latin typeface="Calibri" panose="020F0502020204030204" pitchFamily="34" charset="0"/>
                <a:ea typeface="Calibri" panose="020F0502020204030204" pitchFamily="34" charset="0"/>
                <a:cs typeface="Calibri" panose="020F0502020204030204" pitchFamily="34" charset="0"/>
              </a:rPr>
              <a:t>Ewallet,cash</a:t>
            </a:r>
            <a:r>
              <a:rPr lang="en-IN" sz="1800" kern="100" dirty="0">
                <a:effectLst/>
                <a:latin typeface="Calibri" panose="020F0502020204030204" pitchFamily="34" charset="0"/>
                <a:ea typeface="Calibri" panose="020F0502020204030204" pitchFamily="34" charset="0"/>
                <a:cs typeface="Calibri" panose="020F0502020204030204" pitchFamily="34" charset="0"/>
              </a:rPr>
              <a:t> and credit card.</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Calibri" panose="020F0502020204030204" pitchFamily="34" charset="0"/>
              </a:rPr>
              <a:t>This data is generated during the period of </a:t>
            </a:r>
            <a:r>
              <a:rPr lang="en-IN" kern="100" dirty="0">
                <a:latin typeface="Calibri" panose="020F0502020204030204" pitchFamily="34" charset="0"/>
                <a:ea typeface="Calibri" panose="020F0502020204030204" pitchFamily="34" charset="0"/>
                <a:cs typeface="Calibri" panose="020F0502020204030204" pitchFamily="34" charset="0"/>
              </a:rPr>
              <a:t>J</a:t>
            </a:r>
            <a:r>
              <a:rPr lang="en-IN" sz="1800" kern="100" dirty="0">
                <a:effectLst/>
                <a:latin typeface="Calibri" panose="020F0502020204030204" pitchFamily="34" charset="0"/>
                <a:ea typeface="Calibri" panose="020F0502020204030204" pitchFamily="34" charset="0"/>
                <a:cs typeface="Calibri" panose="020F0502020204030204" pitchFamily="34" charset="0"/>
              </a:rPr>
              <a:t>an</a:t>
            </a:r>
            <a:r>
              <a:rPr lang="en-IN" kern="100" dirty="0">
                <a:latin typeface="Calibri" panose="020F0502020204030204" pitchFamily="34" charset="0"/>
                <a:ea typeface="Calibri" panose="020F0502020204030204" pitchFamily="34" charset="0"/>
                <a:cs typeface="Calibri" panose="020F0502020204030204" pitchFamily="34" charset="0"/>
              </a:rPr>
              <a:t> to </a:t>
            </a:r>
            <a:r>
              <a:rPr lang="en-IN" sz="1800" kern="100" dirty="0">
                <a:effectLst/>
                <a:latin typeface="Calibri" panose="020F0502020204030204" pitchFamily="34" charset="0"/>
                <a:ea typeface="Calibri" panose="020F0502020204030204" pitchFamily="34" charset="0"/>
                <a:cs typeface="Calibri" panose="020F0502020204030204" pitchFamily="34" charset="0"/>
              </a:rPr>
              <a:t>mar of 2019.</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Calibri" panose="020F0502020204030204" pitchFamily="34" charset="0"/>
              </a:rPr>
              <a:t>This data set contains 2 types of genders males and females.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Calibri" panose="020F0502020204030204" pitchFamily="34" charset="0"/>
              </a:rPr>
              <a:t>From the total customers, amazon membership customers are more than amazon normal customers.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7249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A76D7FE-9A96-EB4E-6FF8-CBB4B3F54E1D}"/>
              </a:ext>
            </a:extLst>
          </p:cNvPr>
          <p:cNvSpPr txBox="1"/>
          <p:nvPr/>
        </p:nvSpPr>
        <p:spPr>
          <a:xfrm>
            <a:off x="177281" y="527414"/>
            <a:ext cx="11243388" cy="5678606"/>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IN" kern="100" dirty="0">
                <a:effectLst/>
                <a:latin typeface="Calibri" panose="020F0502020204030204" pitchFamily="34" charset="0"/>
                <a:ea typeface="Calibri" panose="020F0502020204030204" pitchFamily="34" charset="0"/>
                <a:cs typeface="Calibri" panose="020F0502020204030204" pitchFamily="34" charset="0"/>
              </a:rPr>
              <a:t>In </a:t>
            </a:r>
            <a:r>
              <a:rPr lang="en-IN" kern="100" dirty="0" err="1">
                <a:effectLst/>
                <a:latin typeface="Calibri" panose="020F0502020204030204" pitchFamily="34" charset="0"/>
                <a:ea typeface="Calibri" panose="020F0502020204030204" pitchFamily="34" charset="0"/>
                <a:cs typeface="Calibri" panose="020F0502020204030204" pitchFamily="34" charset="0"/>
              </a:rPr>
              <a:t>this,when</a:t>
            </a:r>
            <a:r>
              <a:rPr lang="en-IN" kern="100" dirty="0">
                <a:effectLst/>
                <a:latin typeface="Calibri" panose="020F0502020204030204" pitchFamily="34" charset="0"/>
                <a:ea typeface="Calibri" panose="020F0502020204030204" pitchFamily="34" charset="0"/>
                <a:cs typeface="Calibri" panose="020F0502020204030204" pitchFamily="34" charset="0"/>
              </a:rPr>
              <a:t> we compare  total sales with each product line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kern="100" dirty="0">
                <a:effectLst/>
                <a:latin typeface="Calibri" panose="020F0502020204030204" pitchFamily="34" charset="0"/>
                <a:ea typeface="Calibri" panose="020F0502020204030204" pitchFamily="34" charset="0"/>
                <a:cs typeface="Calibri" panose="020F0502020204030204" pitchFamily="34" charset="0"/>
              </a:rPr>
              <a:t>Food and Beverages generated highest sales and health and beauty generated lowest sales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kern="100" dirty="0" err="1">
                <a:effectLst/>
                <a:latin typeface="Calibri" panose="020F0502020204030204" pitchFamily="34" charset="0"/>
                <a:ea typeface="Calibri" panose="020F0502020204030204" pitchFamily="34" charset="0"/>
                <a:cs typeface="Calibri" panose="020F0502020204030204" pitchFamily="34" charset="0"/>
              </a:rPr>
              <a:t>Avg</a:t>
            </a:r>
            <a:r>
              <a:rPr lang="en-IN" kern="100" dirty="0">
                <a:effectLst/>
                <a:latin typeface="Calibri" panose="020F0502020204030204" pitchFamily="34" charset="0"/>
                <a:ea typeface="Calibri" panose="020F0502020204030204" pitchFamily="34" charset="0"/>
                <a:cs typeface="Calibri" panose="020F0502020204030204" pitchFamily="34" charset="0"/>
              </a:rPr>
              <a:t> sales of each product line, highest </a:t>
            </a:r>
            <a:r>
              <a:rPr lang="en-IN" kern="100" dirty="0" err="1">
                <a:effectLst/>
                <a:latin typeface="Calibri" panose="020F0502020204030204" pitchFamily="34" charset="0"/>
                <a:ea typeface="Calibri" panose="020F0502020204030204" pitchFamily="34" charset="0"/>
                <a:cs typeface="Calibri" panose="020F0502020204030204" pitchFamily="34" charset="0"/>
              </a:rPr>
              <a:t>avg</a:t>
            </a:r>
            <a:r>
              <a:rPr lang="en-IN" kern="100" dirty="0">
                <a:effectLst/>
                <a:latin typeface="Calibri" panose="020F0502020204030204" pitchFamily="34" charset="0"/>
                <a:ea typeface="Calibri" panose="020F0502020204030204" pitchFamily="34" charset="0"/>
                <a:cs typeface="Calibri" panose="020F0502020204030204" pitchFamily="34" charset="0"/>
              </a:rPr>
              <a:t> sales generated at home and life </a:t>
            </a:r>
            <a:r>
              <a:rPr lang="en-IN" kern="100" dirty="0" err="1">
                <a:effectLst/>
                <a:latin typeface="Calibri" panose="020F0502020204030204" pitchFamily="34" charset="0"/>
                <a:ea typeface="Calibri" panose="020F0502020204030204" pitchFamily="34" charset="0"/>
                <a:cs typeface="Calibri" panose="020F0502020204030204" pitchFamily="34" charset="0"/>
              </a:rPr>
              <a:t>syle</a:t>
            </a:r>
            <a:r>
              <a:rPr lang="en-IN" kern="100" dirty="0">
                <a:effectLst/>
                <a:latin typeface="Calibri" panose="020F0502020204030204" pitchFamily="34" charset="0"/>
                <a:ea typeface="Calibri" panose="020F0502020204030204" pitchFamily="34" charset="0"/>
                <a:cs typeface="Calibri" panose="020F0502020204030204" pitchFamily="34" charset="0"/>
              </a:rPr>
              <a:t> and lowest </a:t>
            </a:r>
            <a:r>
              <a:rPr lang="en-IN" kern="100" dirty="0" err="1">
                <a:effectLst/>
                <a:latin typeface="Calibri" panose="020F0502020204030204" pitchFamily="34" charset="0"/>
                <a:ea typeface="Calibri" panose="020F0502020204030204" pitchFamily="34" charset="0"/>
                <a:cs typeface="Calibri" panose="020F0502020204030204" pitchFamily="34" charset="0"/>
              </a:rPr>
              <a:t>avg</a:t>
            </a:r>
            <a:r>
              <a:rPr lang="en-IN" kern="100" dirty="0">
                <a:effectLst/>
                <a:latin typeface="Calibri" panose="020F0502020204030204" pitchFamily="34" charset="0"/>
                <a:ea typeface="Calibri" panose="020F0502020204030204" pitchFamily="34" charset="0"/>
                <a:cs typeface="Calibri" panose="020F0502020204030204" pitchFamily="34" charset="0"/>
              </a:rPr>
              <a:t> sales generated at Fashion accessories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kern="100" dirty="0">
                <a:effectLst/>
                <a:latin typeface="Calibri" panose="020F0502020204030204" pitchFamily="34" charset="0"/>
                <a:ea typeface="Calibri" panose="020F0502020204030204" pitchFamily="34" charset="0"/>
                <a:cs typeface="Calibri" panose="020F0502020204030204" pitchFamily="34" charset="0"/>
              </a:rPr>
              <a:t>The product lines Health and Beauty, sports &amp; travel and Home &amp; life style are  performed above average performance and remaining done are below </a:t>
            </a:r>
            <a:r>
              <a:rPr lang="en-IN" kern="100" dirty="0" err="1">
                <a:effectLst/>
                <a:latin typeface="Calibri" panose="020F0502020204030204" pitchFamily="34" charset="0"/>
                <a:ea typeface="Calibri" panose="020F0502020204030204" pitchFamily="34" charset="0"/>
                <a:cs typeface="Calibri" panose="020F0502020204030204" pitchFamily="34" charset="0"/>
              </a:rPr>
              <a:t>avg</a:t>
            </a:r>
            <a:r>
              <a:rPr lang="en-IN" kern="100" dirty="0">
                <a:effectLst/>
                <a:latin typeface="Calibri" panose="020F0502020204030204" pitchFamily="34" charset="0"/>
                <a:ea typeface="Calibri" panose="020F0502020204030204" pitchFamily="34" charset="0"/>
                <a:cs typeface="Calibri" panose="020F0502020204030204" pitchFamily="34" charset="0"/>
              </a:rPr>
              <a:t> performance.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kern="100" dirty="0">
                <a:effectLst/>
                <a:latin typeface="Calibri" panose="020F0502020204030204" pitchFamily="34" charset="0"/>
                <a:ea typeface="Calibri" panose="020F0502020204030204" pitchFamily="34" charset="0"/>
                <a:cs typeface="Calibri" panose="020F0502020204030204" pitchFamily="34" charset="0"/>
              </a:rPr>
              <a:t>The product line “ Fashion accessories” is most frequently associated with each gender.</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kern="100" dirty="0">
                <a:effectLst/>
                <a:latin typeface="Calibri" panose="020F0502020204030204" pitchFamily="34" charset="0"/>
                <a:ea typeface="Calibri" panose="020F0502020204030204" pitchFamily="34" charset="0"/>
                <a:cs typeface="Calibri" panose="020F0502020204030204" pitchFamily="34" charset="0"/>
              </a:rPr>
              <a:t>When we compare product line  with ratings,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kern="100" dirty="0">
                <a:effectLst/>
                <a:latin typeface="Calibri" panose="020F0502020204030204" pitchFamily="34" charset="0"/>
                <a:ea typeface="Calibri" panose="020F0502020204030204" pitchFamily="34" charset="0"/>
                <a:cs typeface="Calibri" panose="020F0502020204030204" pitchFamily="34" charset="0"/>
              </a:rPr>
              <a:t>‘Food and beverages’ has highest average rating  and Home and life style has lowest rating.</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kern="100" dirty="0">
                <a:effectLst/>
                <a:latin typeface="Calibri" panose="020F0502020204030204" pitchFamily="34" charset="0"/>
                <a:ea typeface="Calibri" panose="020F0502020204030204" pitchFamily="34" charset="0"/>
                <a:cs typeface="Calibri" panose="020F0502020204030204" pitchFamily="34" charset="0"/>
              </a:rPr>
              <a:t>Highest  ratings occurred during afternoon if we calculate with all branches.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kern="100" dirty="0">
                <a:effectLst/>
                <a:latin typeface="Calibri" panose="020F0502020204030204" pitchFamily="34" charset="0"/>
                <a:ea typeface="Calibri" panose="020F0502020204030204" pitchFamily="34" charset="0"/>
                <a:cs typeface="Calibri" panose="020F0502020204030204" pitchFamily="34" charset="0"/>
              </a:rPr>
              <a:t>Highest ratings occurred during afternoon with branch  A ,if we calculate branch wise.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kern="100" dirty="0">
                <a:effectLst/>
                <a:latin typeface="Calibri" panose="020F0502020204030204" pitchFamily="34" charset="0"/>
                <a:ea typeface="Calibri" panose="020F0502020204030204" pitchFamily="34" charset="0"/>
                <a:cs typeface="Calibri" panose="020F0502020204030204" pitchFamily="34" charset="0"/>
              </a:rPr>
              <a:t>Highest </a:t>
            </a:r>
            <a:r>
              <a:rPr lang="en-IN" kern="100" dirty="0" err="1">
                <a:effectLst/>
                <a:latin typeface="Calibri" panose="020F0502020204030204" pitchFamily="34" charset="0"/>
                <a:ea typeface="Calibri" panose="020F0502020204030204" pitchFamily="34" charset="0"/>
                <a:cs typeface="Calibri" panose="020F0502020204030204" pitchFamily="34" charset="0"/>
              </a:rPr>
              <a:t>avg</a:t>
            </a:r>
            <a:r>
              <a:rPr lang="en-IN" kern="100" dirty="0">
                <a:effectLst/>
                <a:latin typeface="Calibri" panose="020F0502020204030204" pitchFamily="34" charset="0"/>
                <a:ea typeface="Calibri" panose="020F0502020204030204" pitchFamily="34" charset="0"/>
                <a:cs typeface="Calibri" panose="020F0502020204030204" pitchFamily="34" charset="0"/>
              </a:rPr>
              <a:t> ratings occurred on Monday if we calculate with all branches.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kern="100" dirty="0">
                <a:effectLst/>
                <a:latin typeface="Calibri" panose="020F0502020204030204" pitchFamily="34" charset="0"/>
                <a:ea typeface="Calibri" panose="020F0502020204030204" pitchFamily="34" charset="0"/>
                <a:cs typeface="Calibri" panose="020F0502020204030204" pitchFamily="34" charset="0"/>
              </a:rPr>
              <a:t>Highest ratings occurred during on </a:t>
            </a:r>
            <a:r>
              <a:rPr lang="en-IN" kern="100" dirty="0" err="1">
                <a:effectLst/>
                <a:latin typeface="Calibri" panose="020F0502020204030204" pitchFamily="34" charset="0"/>
                <a:ea typeface="Calibri" panose="020F0502020204030204" pitchFamily="34" charset="0"/>
                <a:cs typeface="Calibri" panose="020F0502020204030204" pitchFamily="34" charset="0"/>
              </a:rPr>
              <a:t>monday</a:t>
            </a:r>
            <a:r>
              <a:rPr lang="en-IN" kern="100" dirty="0">
                <a:effectLst/>
                <a:latin typeface="Calibri" panose="020F0502020204030204" pitchFamily="34" charset="0"/>
                <a:ea typeface="Calibri" panose="020F0502020204030204" pitchFamily="34" charset="0"/>
                <a:cs typeface="Calibri" panose="020F0502020204030204" pitchFamily="34" charset="0"/>
              </a:rPr>
              <a:t> with branch  B ,if we calculate branch wise.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kern="100" dirty="0">
                <a:effectLst/>
                <a:latin typeface="Calibri" panose="020F0502020204030204" pitchFamily="34" charset="0"/>
                <a:ea typeface="Calibri" panose="020F0502020204030204" pitchFamily="34" charset="0"/>
                <a:cs typeface="Calibri" panose="020F0502020204030204" pitchFamily="34" charset="0"/>
              </a:rPr>
              <a:t>When we compare revenue over time,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kern="100" dirty="0">
                <a:effectLst/>
                <a:latin typeface="Calibri" panose="020F0502020204030204" pitchFamily="34" charset="0"/>
                <a:ea typeface="Calibri" panose="020F0502020204030204" pitchFamily="34" charset="0"/>
                <a:cs typeface="Calibri" panose="020F0502020204030204" pitchFamily="34" charset="0"/>
              </a:rPr>
              <a:t>Highest revenue generated in </a:t>
            </a:r>
            <a:r>
              <a:rPr lang="en-IN" kern="100" dirty="0" err="1">
                <a:effectLst/>
                <a:latin typeface="Calibri" panose="020F0502020204030204" pitchFamily="34" charset="0"/>
                <a:ea typeface="Calibri" panose="020F0502020204030204" pitchFamily="34" charset="0"/>
                <a:cs typeface="Calibri" panose="020F0502020204030204" pitchFamily="34" charset="0"/>
              </a:rPr>
              <a:t>jan</a:t>
            </a:r>
            <a:r>
              <a:rPr lang="en-IN" kern="100" dirty="0">
                <a:effectLst/>
                <a:latin typeface="Calibri" panose="020F0502020204030204" pitchFamily="34" charset="0"/>
                <a:ea typeface="Calibri" panose="020F0502020204030204" pitchFamily="34" charset="0"/>
                <a:cs typeface="Calibri" panose="020F0502020204030204" pitchFamily="34" charset="0"/>
              </a:rPr>
              <a:t> month and lowest revenue generated in </a:t>
            </a:r>
            <a:r>
              <a:rPr lang="en-IN" kern="100" dirty="0" err="1">
                <a:effectLst/>
                <a:latin typeface="Calibri" panose="020F0502020204030204" pitchFamily="34" charset="0"/>
                <a:ea typeface="Calibri" panose="020F0502020204030204" pitchFamily="34" charset="0"/>
                <a:cs typeface="Calibri" panose="020F0502020204030204" pitchFamily="34" charset="0"/>
              </a:rPr>
              <a:t>feb</a:t>
            </a:r>
            <a:r>
              <a:rPr lang="en-IN" kern="100" dirty="0">
                <a:effectLst/>
                <a:latin typeface="Calibri" panose="020F0502020204030204" pitchFamily="34" charset="0"/>
                <a:ea typeface="Calibri" panose="020F0502020204030204" pitchFamily="34" charset="0"/>
                <a:cs typeface="Calibri" panose="020F0502020204030204" pitchFamily="34" charset="0"/>
              </a:rPr>
              <a:t> 2019.</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kern="100" dirty="0">
                <a:effectLst/>
                <a:latin typeface="Calibri" panose="020F0502020204030204" pitchFamily="34" charset="0"/>
                <a:ea typeface="Calibri" panose="020F0502020204030204" pitchFamily="34" charset="0"/>
                <a:cs typeface="Calibri" panose="020F0502020204030204" pitchFamily="34" charset="0"/>
              </a:rPr>
              <a:t>cost of goods sold reach its peak in the </a:t>
            </a:r>
            <a:r>
              <a:rPr lang="en-IN" kern="100" dirty="0" err="1">
                <a:effectLst/>
                <a:latin typeface="Calibri" panose="020F0502020204030204" pitchFamily="34" charset="0"/>
                <a:ea typeface="Calibri" panose="020F0502020204030204" pitchFamily="34" charset="0"/>
                <a:cs typeface="Calibri" panose="020F0502020204030204" pitchFamily="34" charset="0"/>
              </a:rPr>
              <a:t>jan</a:t>
            </a:r>
            <a:r>
              <a:rPr lang="en-IN" kern="100" dirty="0">
                <a:effectLst/>
                <a:latin typeface="Calibri" panose="020F0502020204030204" pitchFamily="34" charset="0"/>
                <a:ea typeface="Calibri" panose="020F0502020204030204" pitchFamily="34" charset="0"/>
                <a:cs typeface="Calibri" panose="020F0502020204030204" pitchFamily="34" charset="0"/>
              </a:rPr>
              <a:t> month and low in the month of </a:t>
            </a:r>
            <a:r>
              <a:rPr lang="en-IN" kern="100" dirty="0" err="1">
                <a:effectLst/>
                <a:latin typeface="Calibri" panose="020F0502020204030204" pitchFamily="34" charset="0"/>
                <a:ea typeface="Calibri" panose="020F0502020204030204" pitchFamily="34" charset="0"/>
                <a:cs typeface="Calibri" panose="020F0502020204030204" pitchFamily="34" charset="0"/>
              </a:rPr>
              <a:t>feb</a:t>
            </a:r>
            <a:r>
              <a:rPr lang="en-IN" kern="100" dirty="0">
                <a:effectLst/>
                <a:latin typeface="Calibri" panose="020F0502020204030204" pitchFamily="34" charset="0"/>
                <a:ea typeface="Calibri" panose="020F0502020204030204" pitchFamily="34" charset="0"/>
                <a:cs typeface="Calibri" panose="020F0502020204030204" pitchFamily="34" charset="0"/>
              </a:rPr>
              <a:t> 2019</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kern="100" dirty="0">
                <a:effectLst/>
                <a:latin typeface="Calibri" panose="020F0502020204030204" pitchFamily="34" charset="0"/>
                <a:ea typeface="Calibri" panose="020F0502020204030204" pitchFamily="34" charset="0"/>
                <a:cs typeface="Calibri" panose="020F0502020204030204" pitchFamily="34" charset="0"/>
              </a:rPr>
              <a:t>sales occurrences are more in the </a:t>
            </a:r>
            <a:r>
              <a:rPr lang="en-IN" kern="100" dirty="0" err="1">
                <a:effectLst/>
                <a:latin typeface="Calibri" panose="020F0502020204030204" pitchFamily="34" charset="0"/>
                <a:ea typeface="Calibri" panose="020F0502020204030204" pitchFamily="34" charset="0"/>
                <a:cs typeface="Calibri" panose="020F0502020204030204" pitchFamily="34" charset="0"/>
              </a:rPr>
              <a:t>afternnon</a:t>
            </a:r>
            <a:r>
              <a:rPr lang="en-IN" kern="100" dirty="0">
                <a:effectLst/>
                <a:latin typeface="Calibri" panose="020F0502020204030204" pitchFamily="34" charset="0"/>
                <a:ea typeface="Calibri" panose="020F0502020204030204" pitchFamily="34" charset="0"/>
                <a:cs typeface="Calibri" panose="020F0502020204030204" pitchFamily="34" charset="0"/>
              </a:rPr>
              <a:t> on every weekday especially in Saturday afternoon.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kern="100" dirty="0">
                <a:effectLst/>
                <a:latin typeface="Calibri" panose="020F0502020204030204" pitchFamily="34" charset="0"/>
                <a:ea typeface="Calibri" panose="020F0502020204030204" pitchFamily="34" charset="0"/>
                <a:cs typeface="Calibri" panose="020F0502020204030204" pitchFamily="34" charset="0"/>
              </a:rPr>
              <a:t>Highest sales generated on march 9</a:t>
            </a:r>
            <a:r>
              <a:rPr lang="en-IN" kern="100" baseline="30000" dirty="0">
                <a:effectLst/>
                <a:latin typeface="Calibri" panose="020F0502020204030204" pitchFamily="34" charset="0"/>
                <a:ea typeface="Calibri" panose="020F0502020204030204" pitchFamily="34" charset="0"/>
                <a:cs typeface="Calibri" panose="020F0502020204030204" pitchFamily="34" charset="0"/>
              </a:rPr>
              <a:t>th</a:t>
            </a:r>
            <a:r>
              <a:rPr lang="en-IN" kern="100" dirty="0">
                <a:effectLst/>
                <a:latin typeface="Calibri" panose="020F0502020204030204" pitchFamily="34" charset="0"/>
                <a:ea typeface="Calibri" panose="020F0502020204030204" pitchFamily="34" charset="0"/>
                <a:cs typeface="Calibri" panose="020F0502020204030204" pitchFamily="34" charset="0"/>
              </a:rPr>
              <a:t> , 2019 , lowest on </a:t>
            </a:r>
            <a:r>
              <a:rPr lang="en-IN" kern="100" dirty="0" err="1">
                <a:effectLst/>
                <a:latin typeface="Calibri" panose="020F0502020204030204" pitchFamily="34" charset="0"/>
                <a:ea typeface="Calibri" panose="020F0502020204030204" pitchFamily="34" charset="0"/>
                <a:cs typeface="Calibri" panose="020F0502020204030204" pitchFamily="34" charset="0"/>
              </a:rPr>
              <a:t>feb</a:t>
            </a:r>
            <a:r>
              <a:rPr lang="en-IN" kern="100" dirty="0">
                <a:effectLst/>
                <a:latin typeface="Calibri" panose="020F0502020204030204" pitchFamily="34" charset="0"/>
                <a:ea typeface="Calibri" panose="020F0502020204030204" pitchFamily="34" charset="0"/>
                <a:cs typeface="Calibri" panose="020F0502020204030204" pitchFamily="34" charset="0"/>
              </a:rPr>
              <a:t> 13</a:t>
            </a:r>
            <a:r>
              <a:rPr lang="en-IN" kern="100" baseline="30000" dirty="0">
                <a:effectLst/>
                <a:latin typeface="Calibri" panose="020F0502020204030204" pitchFamily="34" charset="0"/>
                <a:ea typeface="Calibri" panose="020F0502020204030204" pitchFamily="34" charset="0"/>
                <a:cs typeface="Calibri" panose="020F0502020204030204" pitchFamily="34" charset="0"/>
              </a:rPr>
              <a:t>th</a:t>
            </a:r>
            <a:r>
              <a:rPr lang="en-IN" kern="100" dirty="0">
                <a:effectLst/>
                <a:latin typeface="Calibri" panose="020F0502020204030204" pitchFamily="34" charset="0"/>
                <a:ea typeface="Calibri" panose="020F0502020204030204" pitchFamily="34" charset="0"/>
                <a:cs typeface="Calibri" panose="020F0502020204030204" pitchFamily="34" charset="0"/>
              </a:rPr>
              <a:t>,2019.</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IN" kern="100" dirty="0">
                <a:effectLst/>
                <a:latin typeface="Calibri" panose="020F0502020204030204" pitchFamily="34" charset="0"/>
                <a:ea typeface="Calibri" panose="020F0502020204030204" pitchFamily="34" charset="0"/>
                <a:cs typeface="Calibri" panose="020F0502020204030204" pitchFamily="34" charset="0"/>
              </a:rPr>
              <a:t>Highest  sales generated on </a:t>
            </a:r>
            <a:r>
              <a:rPr lang="en-IN" kern="100" dirty="0" err="1">
                <a:effectLst/>
                <a:latin typeface="Calibri" panose="020F0502020204030204" pitchFamily="34" charset="0"/>
                <a:ea typeface="Calibri" panose="020F0502020204030204" pitchFamily="34" charset="0"/>
                <a:cs typeface="Calibri" panose="020F0502020204030204" pitchFamily="34" charset="0"/>
              </a:rPr>
              <a:t>jan</a:t>
            </a:r>
            <a:r>
              <a:rPr lang="en-IN" kern="100" dirty="0">
                <a:effectLst/>
                <a:latin typeface="Calibri" panose="020F0502020204030204" pitchFamily="34" charset="0"/>
                <a:ea typeface="Calibri" panose="020F0502020204030204" pitchFamily="34" charset="0"/>
                <a:cs typeface="Calibri" panose="020F0502020204030204" pitchFamily="34" charset="0"/>
              </a:rPr>
              <a:t>, and lowest sales generated on </a:t>
            </a:r>
            <a:r>
              <a:rPr lang="en-IN" kern="100" dirty="0" err="1">
                <a:effectLst/>
                <a:latin typeface="Calibri" panose="020F0502020204030204" pitchFamily="34" charset="0"/>
                <a:ea typeface="Calibri" panose="020F0502020204030204" pitchFamily="34" charset="0"/>
                <a:cs typeface="Calibri" panose="020F0502020204030204" pitchFamily="34" charset="0"/>
              </a:rPr>
              <a:t>feb.</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55008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E16EB6-C4B9-2653-6591-9A3A773BC079}"/>
              </a:ext>
            </a:extLst>
          </p:cNvPr>
          <p:cNvSpPr txBox="1"/>
          <p:nvPr/>
        </p:nvSpPr>
        <p:spPr>
          <a:xfrm>
            <a:off x="111967" y="255698"/>
            <a:ext cx="11262049" cy="3867534"/>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IN" kern="100" dirty="0">
                <a:effectLst/>
                <a:latin typeface="Calibri" panose="020F0502020204030204" pitchFamily="34" charset="0"/>
                <a:ea typeface="Calibri" panose="020F0502020204030204" pitchFamily="34" charset="0"/>
                <a:cs typeface="Calibri" panose="020F0502020204030204" pitchFamily="34" charset="0"/>
              </a:rPr>
              <a:t>When we compare revenue with city,</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kern="100" dirty="0">
                <a:effectLst/>
                <a:latin typeface="Calibri" panose="020F0502020204030204" pitchFamily="34" charset="0"/>
                <a:ea typeface="Calibri" panose="020F0502020204030204" pitchFamily="34" charset="0"/>
                <a:cs typeface="Calibri" panose="020F0502020204030204" pitchFamily="34" charset="0"/>
              </a:rPr>
              <a:t>Highest revenue generated at city Naypyitaw and lowest revenue generated at city </a:t>
            </a:r>
            <a:r>
              <a:rPr lang="en-IN" kern="100" dirty="0" err="1">
                <a:effectLst/>
                <a:latin typeface="Calibri" panose="020F0502020204030204" pitchFamily="34" charset="0"/>
                <a:ea typeface="Calibri" panose="020F0502020204030204" pitchFamily="34" charset="0"/>
                <a:cs typeface="Calibri" panose="020F0502020204030204" pitchFamily="34" charset="0"/>
              </a:rPr>
              <a:t>mandalay</a:t>
            </a:r>
            <a:r>
              <a:rPr lang="en-IN" kern="100" dirty="0">
                <a:effectLst/>
                <a:latin typeface="Calibri" panose="020F0502020204030204" pitchFamily="34" charset="0"/>
                <a:ea typeface="Calibri" panose="020F0502020204030204" pitchFamily="34" charset="0"/>
                <a:cs typeface="Calibri" panose="020F0502020204030204" pitchFamily="34" charset="0"/>
              </a:rPr>
              <a: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kern="100" dirty="0">
                <a:effectLst/>
                <a:latin typeface="Calibri" panose="020F0502020204030204" pitchFamily="34" charset="0"/>
                <a:ea typeface="Calibri" panose="020F0502020204030204" pitchFamily="34" charset="0"/>
                <a:cs typeface="Calibri" panose="020F0502020204030204" pitchFamily="34" charset="0"/>
              </a:rPr>
              <a:t>When we compare </a:t>
            </a:r>
            <a:r>
              <a:rPr lang="en-IN" kern="100" dirty="0" err="1">
                <a:effectLst/>
                <a:latin typeface="Calibri" panose="020F0502020204030204" pitchFamily="34" charset="0"/>
                <a:ea typeface="Calibri" panose="020F0502020204030204" pitchFamily="34" charset="0"/>
                <a:cs typeface="Calibri" panose="020F0502020204030204" pitchFamily="34" charset="0"/>
              </a:rPr>
              <a:t>cutomertype</a:t>
            </a:r>
            <a:r>
              <a:rPr lang="en-IN" kern="100" dirty="0">
                <a:effectLst/>
                <a:latin typeface="Calibri" panose="020F0502020204030204" pitchFamily="34" charset="0"/>
                <a:ea typeface="Calibri" panose="020F0502020204030204" pitchFamily="34" charset="0"/>
                <a:cs typeface="Calibri" panose="020F0502020204030204" pitchFamily="34" charset="0"/>
              </a:rPr>
              <a:t> with revenue,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kern="100" dirty="0">
                <a:effectLst/>
                <a:latin typeface="Calibri" panose="020F0502020204030204" pitchFamily="34" charset="0"/>
                <a:ea typeface="Calibri" panose="020F0502020204030204" pitchFamily="34" charset="0"/>
                <a:cs typeface="Calibri" panose="020F0502020204030204" pitchFamily="34" charset="0"/>
              </a:rPr>
              <a:t>customer type  “members”  occurs most frequently  and Amazon members are generating highest revenue than normal customers. And total profit also high with the amazon members.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kern="100" dirty="0">
                <a:effectLst/>
                <a:latin typeface="Calibri" panose="020F0502020204030204" pitchFamily="34" charset="0"/>
                <a:ea typeface="Calibri" panose="020F0502020204030204" pitchFamily="34" charset="0"/>
                <a:cs typeface="Calibri" panose="020F0502020204030204" pitchFamily="34" charset="0"/>
              </a:rPr>
              <a:t>Females are more than males in amazon customers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kern="100" dirty="0">
                <a:effectLst/>
                <a:latin typeface="Calibri" panose="020F0502020204030204" pitchFamily="34" charset="0"/>
                <a:ea typeface="Calibri" panose="020F0502020204030204" pitchFamily="34" charset="0"/>
                <a:cs typeface="Calibri" panose="020F0502020204030204" pitchFamily="34" charset="0"/>
              </a:rPr>
              <a:t>Amazon members contributed more sales than normal customers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kern="100" dirty="0">
                <a:effectLst/>
                <a:latin typeface="Calibri" panose="020F0502020204030204" pitchFamily="34" charset="0"/>
                <a:ea typeface="Calibri" panose="020F0502020204030204" pitchFamily="34" charset="0"/>
                <a:cs typeface="Calibri" panose="020F0502020204030204" pitchFamily="34" charset="0"/>
              </a:rPr>
              <a:t>With the invoice id 860-79-0874 purchased more than other invoice id’s.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kern="100" dirty="0">
                <a:effectLst/>
                <a:latin typeface="Calibri" panose="020F0502020204030204" pitchFamily="34" charset="0"/>
                <a:ea typeface="Calibri" panose="020F0502020204030204" pitchFamily="34" charset="0"/>
                <a:cs typeface="Calibri" panose="020F0502020204030204" pitchFamily="34" charset="0"/>
              </a:rPr>
              <a:t>When we compare sales with respective branches,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kern="100" dirty="0">
                <a:effectLst/>
                <a:latin typeface="Calibri" panose="020F0502020204030204" pitchFamily="34" charset="0"/>
                <a:ea typeface="Calibri" panose="020F0502020204030204" pitchFamily="34" charset="0"/>
                <a:cs typeface="Calibri" panose="020F0502020204030204" pitchFamily="34" charset="0"/>
              </a:rPr>
              <a:t>branch c generated highest sales and low as branch B.</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kern="100" dirty="0">
                <a:effectLst/>
                <a:latin typeface="Calibri" panose="020F0502020204030204" pitchFamily="34" charset="0"/>
                <a:ea typeface="Calibri" panose="020F0502020204030204" pitchFamily="34" charset="0"/>
                <a:cs typeface="Calibri" panose="020F0502020204030204" pitchFamily="34" charset="0"/>
              </a:rPr>
              <a:t>.when we compare sales with payments,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kern="100" dirty="0">
                <a:effectLst/>
                <a:latin typeface="Calibri" panose="020F0502020204030204" pitchFamily="34" charset="0"/>
                <a:ea typeface="Calibri" panose="020F0502020204030204" pitchFamily="34" charset="0"/>
                <a:cs typeface="Calibri" panose="020F0502020204030204" pitchFamily="34" charset="0"/>
              </a:rPr>
              <a:t>Sales are more by cash payments than </a:t>
            </a:r>
            <a:r>
              <a:rPr lang="en-IN" kern="100" dirty="0" err="1">
                <a:effectLst/>
                <a:latin typeface="Calibri" panose="020F0502020204030204" pitchFamily="34" charset="0"/>
                <a:ea typeface="Calibri" panose="020F0502020204030204" pitchFamily="34" charset="0"/>
                <a:cs typeface="Calibri" panose="020F0502020204030204" pitchFamily="34" charset="0"/>
              </a:rPr>
              <a:t>ewallet</a:t>
            </a:r>
            <a:r>
              <a:rPr lang="en-IN" kern="100" dirty="0">
                <a:effectLst/>
                <a:latin typeface="Calibri" panose="020F0502020204030204" pitchFamily="34" charset="0"/>
                <a:ea typeface="Calibri" panose="020F0502020204030204" pitchFamily="34" charset="0"/>
                <a:cs typeface="Calibri" panose="020F0502020204030204" pitchFamily="34" charset="0"/>
              </a:rPr>
              <a:t> and credit card.</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pPr>
            <a:r>
              <a:rPr lang="en-IN" sz="1600" kern="100" dirty="0">
                <a:effectLst/>
                <a:latin typeface="Calibri" panose="020F0502020204030204" pitchFamily="34" charset="0"/>
                <a:ea typeface="Calibri" panose="020F0502020204030204" pitchFamily="34" charset="0"/>
                <a:cs typeface="Calibri" panose="020F0502020204030204" pitchFamily="34" charset="0"/>
              </a:rPr>
              <a:t> </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4785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4B0A75-AD2F-3679-B76A-57AB4C2FDACB}"/>
              </a:ext>
            </a:extLst>
          </p:cNvPr>
          <p:cNvSpPr txBox="1"/>
          <p:nvPr/>
        </p:nvSpPr>
        <p:spPr>
          <a:xfrm>
            <a:off x="1642188" y="619321"/>
            <a:ext cx="8201608" cy="5120120"/>
          </a:xfrm>
          <a:prstGeom prst="rect">
            <a:avLst/>
          </a:prstGeom>
          <a:noFill/>
        </p:spPr>
        <p:txBody>
          <a:bodyPr wrap="square">
            <a:spAutoFit/>
          </a:bodyPr>
          <a:lstStyle/>
          <a:p>
            <a:pPr lvl="0">
              <a:lnSpc>
                <a:spcPct val="107000"/>
              </a:lnSpc>
              <a:spcAft>
                <a:spcPts val="1200"/>
              </a:spcAft>
            </a:pPr>
            <a:endParaRPr lang="en-IN" sz="1800" b="1" kern="0" dirty="0">
              <a:solidFill>
                <a:srgbClr val="002060"/>
              </a:solidFill>
              <a:effectLst/>
              <a:latin typeface="Calibri" panose="020F0502020204030204" pitchFamily="34" charset="0"/>
              <a:ea typeface="Times New Roman" panose="02020603050405020304" pitchFamily="18" charset="0"/>
              <a:cs typeface="Calibri" panose="020F0502020204030204" pitchFamily="34" charset="0"/>
            </a:endParaRPr>
          </a:p>
          <a:p>
            <a:pPr lvl="0">
              <a:lnSpc>
                <a:spcPct val="107000"/>
              </a:lnSpc>
              <a:spcAft>
                <a:spcPts val="1200"/>
              </a:spcAft>
            </a:pPr>
            <a:r>
              <a:rPr lang="en-IN" sz="1800" b="1" kern="0" dirty="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Project Overview  :</a:t>
            </a:r>
          </a:p>
          <a:p>
            <a:pPr>
              <a:lnSpc>
                <a:spcPct val="107000"/>
              </a:lnSpc>
              <a:spcAft>
                <a:spcPts val="1200"/>
              </a:spcAft>
            </a:pP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The project aims to analyze sales transactions data from 3 branches of Amazon to derive actionable insights for business decision-making. By leveraging data analytics techniques, the project seeks to uncover trends, patterns, and opportunities within the dataset to drive growth, enhance competitiveness, and improve overall business performance.</a:t>
            </a:r>
          </a:p>
          <a:p>
            <a:pPr>
              <a:lnSpc>
                <a:spcPct val="107000"/>
              </a:lnSpc>
              <a:spcAft>
                <a:spcPts val="1200"/>
              </a:spcAft>
            </a:pPr>
            <a:r>
              <a:rPr lang="en-IN" sz="1800" b="1" kern="0" dirty="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Scope</a:t>
            </a:r>
            <a:r>
              <a:rPr lang="en-US" b="1" kern="0" dirty="0">
                <a:solidFill>
                  <a:srgbClr val="002060"/>
                </a:solidFill>
                <a:latin typeface="Calibri" panose="020F0502020204030204" pitchFamily="34" charset="0"/>
                <a:ea typeface="Times New Roman" panose="02020603050405020304" pitchFamily="18" charset="0"/>
                <a:cs typeface="Calibri" panose="020F0502020204030204" pitchFamily="34" charset="0"/>
              </a:rPr>
              <a:t>:</a:t>
            </a:r>
          </a:p>
          <a:p>
            <a:pPr>
              <a:lnSpc>
                <a:spcPct val="107000"/>
              </a:lnSpc>
              <a:spcAft>
                <a:spcPts val="1200"/>
              </a:spcAft>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The scope of the project encompasses data exploration, preprocessing, analysis, and visualization to derive actionable insights. The project aims to provide valuable insights that support data-driven decision-making and contribute to the achievement of business objectives.</a:t>
            </a:r>
          </a:p>
          <a:p>
            <a:pPr>
              <a:lnSpc>
                <a:spcPct val="107000"/>
              </a:lnSpc>
              <a:spcAft>
                <a:spcPts val="1200"/>
              </a:spcAft>
            </a:pPr>
            <a:endParaRPr lang="en-US" sz="1800" kern="0" dirty="0">
              <a:effectLst/>
              <a:latin typeface="Calibri" panose="020F0502020204030204" pitchFamily="34" charset="0"/>
              <a:ea typeface="Times New Roman" panose="02020603050405020304" pitchFamily="18" charset="0"/>
              <a:cs typeface="Calibri" panose="020F0502020204030204" pitchFamily="34" charset="0"/>
            </a:endParaRPr>
          </a:p>
          <a:p>
            <a:pPr lvl="0">
              <a:lnSpc>
                <a:spcPct val="107000"/>
              </a:lnSpc>
              <a:spcAft>
                <a:spcPts val="1200"/>
              </a:spcAft>
            </a:pP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9840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D7B5D9-5B10-6E9F-29F4-9774E3FE496A}"/>
              </a:ext>
            </a:extLst>
          </p:cNvPr>
          <p:cNvSpPr txBox="1"/>
          <p:nvPr/>
        </p:nvSpPr>
        <p:spPr>
          <a:xfrm>
            <a:off x="214604" y="1052676"/>
            <a:ext cx="11327363" cy="4752648"/>
          </a:xfrm>
          <a:prstGeom prst="rect">
            <a:avLst/>
          </a:prstGeom>
          <a:noFill/>
        </p:spPr>
        <p:txBody>
          <a:bodyPr wrap="square">
            <a:spAutoFit/>
          </a:bodyPr>
          <a:lstStyle/>
          <a:p>
            <a:pPr marL="342900" lvl="0" indent="-342900">
              <a:lnSpc>
                <a:spcPct val="107000"/>
              </a:lnSpc>
              <a:spcAft>
                <a:spcPts val="800"/>
              </a:spcAft>
              <a:buFont typeface="+mj-lt"/>
              <a:buAutoNum type="arabicPeriod"/>
              <a:tabLst>
                <a:tab pos="457200" algn="l"/>
              </a:tabLst>
            </a:pPr>
            <a:r>
              <a:rPr lang="en-IN" sz="1800" b="1" kern="100" dirty="0">
                <a:effectLst/>
                <a:latin typeface="Calibri" panose="020F0502020204030204" pitchFamily="34" charset="0"/>
                <a:ea typeface="Calibri" panose="020F0502020204030204" pitchFamily="34" charset="0"/>
                <a:cs typeface="Calibri" panose="020F0502020204030204" pitchFamily="34" charset="0"/>
              </a:rPr>
              <a:t>Recommendations: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indent="-285750">
              <a:lnSpc>
                <a:spcPct val="107000"/>
              </a:lnSpc>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Calibri" panose="020F0502020204030204" pitchFamily="34" charset="0"/>
              </a:rPr>
              <a:t>Additional analysis and strategies for improvement based on identified product lines.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indent="-285750">
              <a:lnSpc>
                <a:spcPct val="107000"/>
              </a:lnSpc>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Calibri" panose="020F0502020204030204" pitchFamily="34" charset="0"/>
              </a:rPr>
              <a:t>Explore potential strategies to improve sales for these product lines, such as marketing campaigns, promotions, or product improvements.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indent="-285750">
              <a:lnSpc>
                <a:spcPct val="107000"/>
              </a:lnSpc>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Calibri" panose="020F0502020204030204" pitchFamily="34" charset="0"/>
              </a:rPr>
              <a:t>Launch targeted marketing campaigns to promote top-selling products or product lines.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indent="-285750">
              <a:lnSpc>
                <a:spcPct val="107000"/>
              </a:lnSpc>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Calibri" panose="020F0502020204030204" pitchFamily="34" charset="0"/>
              </a:rPr>
              <a:t>Optimize pricing strategies for products with below-average sales performance to increase competitiveness.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indent="-285750">
              <a:lnSpc>
                <a:spcPct val="107000"/>
              </a:lnSpc>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Calibri" panose="020F0502020204030204" pitchFamily="34" charset="0"/>
              </a:rPr>
              <a:t>Enhance customer engagement through personalized recommendations or loyalty programs based on customer segmentation.</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indent="-285750">
              <a:lnSpc>
                <a:spcPct val="107000"/>
              </a:lnSpc>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Calibri" panose="020F0502020204030204" pitchFamily="34" charset="0"/>
              </a:rPr>
              <a:t>Improve inventory management processes to ensure adequate stock levels for high-demand products during peak seasons.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indent="-285750">
              <a:lnSpc>
                <a:spcPct val="107000"/>
              </a:lnSpc>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Calibri" panose="020F0502020204030204" pitchFamily="34" charset="0"/>
              </a:rPr>
              <a:t>Invest in training and development programs to enhance sales team performance and customer service.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indent="-285750">
              <a:lnSpc>
                <a:spcPct val="107000"/>
              </a:lnSpc>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Calibri" panose="020F0502020204030204" pitchFamily="34" charset="0"/>
              </a:rPr>
              <a:t>Expand product offerings or introduce new product lines based on emerging trends or customer preferences identified in the analysis.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8566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A384-FA3E-832C-C610-E26E7EE8D7CE}"/>
              </a:ext>
            </a:extLst>
          </p:cNvPr>
          <p:cNvSpPr>
            <a:spLocks noGrp="1"/>
          </p:cNvSpPr>
          <p:nvPr>
            <p:ph type="title"/>
          </p:nvPr>
        </p:nvSpPr>
        <p:spPr>
          <a:xfrm>
            <a:off x="1206727" y="2285308"/>
            <a:ext cx="8534400" cy="1507067"/>
          </a:xfrm>
        </p:spPr>
        <p:txBody>
          <a:bodyPr/>
          <a:lstStyle/>
          <a:p>
            <a:pPr algn="ctr"/>
            <a:r>
              <a:rPr lang="en-US" sz="5400" b="1" dirty="0">
                <a:solidFill>
                  <a:schemeClr val="tx1"/>
                </a:solidFill>
              </a:rPr>
              <a:t>THANKYOU</a:t>
            </a:r>
            <a:br>
              <a:rPr lang="en-IN" b="1" dirty="0">
                <a:solidFill>
                  <a:schemeClr val="tx1"/>
                </a:solidFill>
              </a:rPr>
            </a:br>
            <a:endParaRPr lang="en-IN" dirty="0"/>
          </a:p>
        </p:txBody>
      </p:sp>
    </p:spTree>
    <p:extLst>
      <p:ext uri="{BB962C8B-B14F-4D97-AF65-F5344CB8AC3E}">
        <p14:creationId xmlns:p14="http://schemas.microsoft.com/office/powerpoint/2010/main" val="2068406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C066F5-5202-E505-5797-23B2B00E75E7}"/>
              </a:ext>
            </a:extLst>
          </p:cNvPr>
          <p:cNvSpPr txBox="1"/>
          <p:nvPr/>
        </p:nvSpPr>
        <p:spPr>
          <a:xfrm>
            <a:off x="1038032" y="781960"/>
            <a:ext cx="9272296" cy="4527393"/>
          </a:xfrm>
          <a:prstGeom prst="rect">
            <a:avLst/>
          </a:prstGeom>
          <a:noFill/>
        </p:spPr>
        <p:txBody>
          <a:bodyPr wrap="square">
            <a:spAutoFit/>
          </a:bodyPr>
          <a:lstStyle/>
          <a:p>
            <a:pPr lvl="0">
              <a:lnSpc>
                <a:spcPct val="107000"/>
              </a:lnSpc>
              <a:spcAft>
                <a:spcPts val="1200"/>
              </a:spcAft>
            </a:pPr>
            <a:r>
              <a:rPr lang="en-IN" sz="1800" b="1" kern="0" dirty="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Business Problem:</a:t>
            </a:r>
            <a:endParaRPr lang="en-IN" sz="16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en-IN" sz="1800" kern="0" dirty="0">
                <a:effectLst/>
                <a:latin typeface="Calibri" panose="020F0502020204030204" pitchFamily="34" charset="0"/>
                <a:ea typeface="Times New Roman" panose="02020603050405020304" pitchFamily="18" charset="0"/>
                <a:cs typeface="Calibri" panose="020F0502020204030204" pitchFamily="34" charset="0"/>
              </a:rPr>
              <a:t>The dataset addresses several key business problems aimed at improving overall business performance. These include: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1200"/>
              </a:spcAft>
              <a:buFont typeface="+mj-lt"/>
              <a:buAutoNum type="arabicPeriod"/>
              <a:tabLst>
                <a:tab pos="457200" algn="l"/>
              </a:tabLst>
            </a:pPr>
            <a:r>
              <a:rPr lang="en-IN" sz="1800" b="1" kern="0" dirty="0">
                <a:effectLst/>
                <a:latin typeface="Calibri" panose="020F0502020204030204" pitchFamily="34" charset="0"/>
                <a:ea typeface="Times New Roman" panose="02020603050405020304" pitchFamily="18" charset="0"/>
                <a:cs typeface="Calibri" panose="020F0502020204030204" pitchFamily="34" charset="0"/>
              </a:rPr>
              <a:t>Sales Optimization:</a:t>
            </a:r>
            <a:r>
              <a:rPr lang="en-IN" sz="1800" kern="0" dirty="0">
                <a:effectLst/>
                <a:latin typeface="Calibri" panose="020F0502020204030204" pitchFamily="34" charset="0"/>
                <a:ea typeface="Times New Roman" panose="02020603050405020304" pitchFamily="18" charset="0"/>
                <a:cs typeface="Calibri" panose="020F0502020204030204" pitchFamily="34" charset="0"/>
              </a:rPr>
              <a:t> Understanding and improving sales performance across branches and product lines to increase revenue.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1200"/>
              </a:spcAft>
              <a:buFont typeface="+mj-lt"/>
              <a:buAutoNum type="arabicPeriod"/>
              <a:tabLst>
                <a:tab pos="457200" algn="l"/>
              </a:tabLst>
            </a:pPr>
            <a:r>
              <a:rPr lang="en-IN" sz="1800" b="1" kern="0" dirty="0">
                <a:effectLst/>
                <a:latin typeface="Calibri" panose="020F0502020204030204" pitchFamily="34" charset="0"/>
                <a:ea typeface="Times New Roman" panose="02020603050405020304" pitchFamily="18" charset="0"/>
                <a:cs typeface="Calibri" panose="020F0502020204030204" pitchFamily="34" charset="0"/>
              </a:rPr>
              <a:t>Customer Segmentation and Engagement:</a:t>
            </a:r>
            <a:r>
              <a:rPr lang="en-IN" sz="1800" kern="0" dirty="0">
                <a:effectLst/>
                <a:latin typeface="Calibri" panose="020F0502020204030204" pitchFamily="34" charset="0"/>
                <a:ea typeface="Times New Roman" panose="02020603050405020304" pitchFamily="18" charset="0"/>
                <a:cs typeface="Calibri" panose="020F0502020204030204" pitchFamily="34" charset="0"/>
              </a:rPr>
              <a:t> Tailoring marketing efforts and enhancing customer engagement through effective segmentation and targeted strategies.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1200"/>
              </a:spcAft>
              <a:buFont typeface="+mj-lt"/>
              <a:buAutoNum type="arabicPeriod"/>
              <a:tabLst>
                <a:tab pos="457200" algn="l"/>
              </a:tabLst>
            </a:pPr>
            <a:r>
              <a:rPr lang="en-IN" sz="1800" b="1" kern="0" dirty="0">
                <a:effectLst/>
                <a:latin typeface="Calibri" panose="020F0502020204030204" pitchFamily="34" charset="0"/>
                <a:ea typeface="Times New Roman" panose="02020603050405020304" pitchFamily="18" charset="0"/>
                <a:cs typeface="Calibri" panose="020F0502020204030204" pitchFamily="34" charset="0"/>
              </a:rPr>
              <a:t>Product Management:</a:t>
            </a:r>
            <a:r>
              <a:rPr lang="en-IN" sz="1800" kern="0" dirty="0">
                <a:effectLst/>
                <a:latin typeface="Calibri" panose="020F0502020204030204" pitchFamily="34" charset="0"/>
                <a:ea typeface="Times New Roman" panose="02020603050405020304" pitchFamily="18" charset="0"/>
                <a:cs typeface="Calibri" panose="020F0502020204030204" pitchFamily="34" charset="0"/>
              </a:rPr>
              <a:t> Assessing product performance and optimizing offerings based on customer preferences and market trends.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1200"/>
              </a:spcAft>
              <a:buFont typeface="+mj-lt"/>
              <a:buAutoNum type="arabicPeriod"/>
              <a:tabLst>
                <a:tab pos="457200" algn="l"/>
              </a:tabLst>
            </a:pPr>
            <a:r>
              <a:rPr lang="en-IN" sz="1800" b="1" kern="0" dirty="0">
                <a:effectLst/>
                <a:latin typeface="Calibri" panose="020F0502020204030204" pitchFamily="34" charset="0"/>
                <a:ea typeface="Times New Roman" panose="02020603050405020304" pitchFamily="18" charset="0"/>
                <a:cs typeface="Calibri" panose="020F0502020204030204" pitchFamily="34" charset="0"/>
              </a:rPr>
              <a:t>Operational Efficiency:</a:t>
            </a:r>
            <a:r>
              <a:rPr lang="en-IN" sz="1800" kern="0" dirty="0">
                <a:effectLst/>
                <a:latin typeface="Calibri" panose="020F0502020204030204" pitchFamily="34" charset="0"/>
                <a:ea typeface="Times New Roman" panose="02020603050405020304" pitchFamily="18" charset="0"/>
                <a:cs typeface="Calibri" panose="020F0502020204030204" pitchFamily="34" charset="0"/>
              </a:rPr>
              <a:t> Improving inventory management and streamlining operational processes to reduce costs and improve service quality.</a:t>
            </a:r>
          </a:p>
          <a:p>
            <a:pPr marL="342900" lvl="0" indent="-342900">
              <a:lnSpc>
                <a:spcPct val="107000"/>
              </a:lnSpc>
              <a:spcAft>
                <a:spcPts val="1200"/>
              </a:spcAft>
              <a:buFont typeface="+mj-lt"/>
              <a:buAutoNum type="arabicPeriod"/>
              <a:tabLst>
                <a:tab pos="457200" algn="l"/>
              </a:tabLst>
            </a:pP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16535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CDA856-18AA-9F65-BE33-A8BE4CD73C23}"/>
              </a:ext>
            </a:extLst>
          </p:cNvPr>
          <p:cNvSpPr txBox="1"/>
          <p:nvPr/>
        </p:nvSpPr>
        <p:spPr>
          <a:xfrm>
            <a:off x="1383262" y="885871"/>
            <a:ext cx="8273921" cy="3954737"/>
          </a:xfrm>
          <a:prstGeom prst="rect">
            <a:avLst/>
          </a:prstGeom>
          <a:noFill/>
        </p:spPr>
        <p:txBody>
          <a:bodyPr wrap="square">
            <a:spAutoFit/>
          </a:bodyPr>
          <a:lstStyle/>
          <a:p>
            <a:pPr marL="342900" lvl="0" indent="-342900">
              <a:lnSpc>
                <a:spcPct val="107000"/>
              </a:lnSpc>
              <a:spcAft>
                <a:spcPts val="1200"/>
              </a:spcAft>
              <a:buFont typeface="+mj-lt"/>
              <a:buAutoNum type="arabicPeriod" startAt="5"/>
              <a:tabLst>
                <a:tab pos="457200" algn="l"/>
              </a:tabLst>
            </a:pPr>
            <a:r>
              <a:rPr lang="en-IN" sz="1800" b="1" kern="0" dirty="0">
                <a:effectLst/>
                <a:latin typeface="Calibri" panose="020F0502020204030204" pitchFamily="34" charset="0"/>
                <a:ea typeface="Times New Roman" panose="02020603050405020304" pitchFamily="18" charset="0"/>
                <a:cs typeface="Calibri" panose="020F0502020204030204" pitchFamily="34" charset="0"/>
              </a:rPr>
              <a:t>Marketing Effectiveness:</a:t>
            </a:r>
            <a:r>
              <a:rPr lang="en-IN" sz="1800" kern="0" dirty="0">
                <a:effectLst/>
                <a:latin typeface="Calibri" panose="020F0502020204030204" pitchFamily="34" charset="0"/>
                <a:ea typeface="Times New Roman" panose="02020603050405020304" pitchFamily="18" charset="0"/>
                <a:cs typeface="Calibri" panose="020F0502020204030204" pitchFamily="34" charset="0"/>
              </a:rPr>
              <a:t> Evaluating the impact of marketing campaigns and optimizing marketing strategies to maximize return on investment.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1200"/>
              </a:spcAft>
              <a:buFont typeface="+mj-lt"/>
              <a:buAutoNum type="arabicPeriod" startAt="5"/>
              <a:tabLst>
                <a:tab pos="457200" algn="l"/>
              </a:tabLst>
            </a:pPr>
            <a:r>
              <a:rPr lang="en-IN" sz="1800" b="1" kern="0" dirty="0">
                <a:effectLst/>
                <a:latin typeface="Calibri" panose="020F0502020204030204" pitchFamily="34" charset="0"/>
                <a:ea typeface="Times New Roman" panose="02020603050405020304" pitchFamily="18" charset="0"/>
                <a:cs typeface="Calibri" panose="020F0502020204030204" pitchFamily="34" charset="0"/>
              </a:rPr>
              <a:t>Profitability Analysis:</a:t>
            </a:r>
            <a:r>
              <a:rPr lang="en-IN" sz="1800" kern="0" dirty="0">
                <a:effectLst/>
                <a:latin typeface="Calibri" panose="020F0502020204030204" pitchFamily="34" charset="0"/>
                <a:ea typeface="Times New Roman" panose="02020603050405020304" pitchFamily="18" charset="0"/>
                <a:cs typeface="Calibri" panose="020F0502020204030204" pitchFamily="34" charset="0"/>
              </a:rPr>
              <a:t> </a:t>
            </a:r>
            <a:r>
              <a:rPr lang="en-IN" sz="1800" kern="0" dirty="0" err="1">
                <a:effectLst/>
                <a:latin typeface="Calibri" panose="020F0502020204030204" pitchFamily="34" charset="0"/>
                <a:ea typeface="Times New Roman" panose="02020603050405020304" pitchFamily="18" charset="0"/>
                <a:cs typeface="Calibri" panose="020F0502020204030204" pitchFamily="34" charset="0"/>
              </a:rPr>
              <a:t>Analyzing</a:t>
            </a:r>
            <a:r>
              <a:rPr lang="en-IN" sz="1800" kern="0" dirty="0">
                <a:effectLst/>
                <a:latin typeface="Calibri" panose="020F0502020204030204" pitchFamily="34" charset="0"/>
                <a:ea typeface="Times New Roman" panose="02020603050405020304" pitchFamily="18" charset="0"/>
                <a:cs typeface="Calibri" panose="020F0502020204030204" pitchFamily="34" charset="0"/>
              </a:rPr>
              <a:t> profitability across different segments to identify opportunities for cost reduction and revenue enhancement.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1200"/>
              </a:spcAft>
              <a:buFont typeface="+mj-lt"/>
              <a:buAutoNum type="arabicPeriod" startAt="5"/>
              <a:tabLst>
                <a:tab pos="457200" algn="l"/>
              </a:tabLst>
            </a:pPr>
            <a:r>
              <a:rPr lang="en-IN" sz="1800" b="1" kern="0" dirty="0">
                <a:effectLst/>
                <a:latin typeface="Calibri" panose="020F0502020204030204" pitchFamily="34" charset="0"/>
                <a:ea typeface="Times New Roman" panose="02020603050405020304" pitchFamily="18" charset="0"/>
                <a:cs typeface="Calibri" panose="020F0502020204030204" pitchFamily="34" charset="0"/>
              </a:rPr>
              <a:t>Customer Satisfaction:</a:t>
            </a:r>
            <a:r>
              <a:rPr lang="en-IN" sz="1800" kern="0" dirty="0">
                <a:effectLst/>
                <a:latin typeface="Calibri" panose="020F0502020204030204" pitchFamily="34" charset="0"/>
                <a:ea typeface="Times New Roman" panose="02020603050405020304" pitchFamily="18" charset="0"/>
                <a:cs typeface="Calibri" panose="020F0502020204030204" pitchFamily="34" charset="0"/>
              </a:rPr>
              <a:t> Measuring and enhancing customer satisfaction levels to foster loyalty and improve overall customer experience.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1200"/>
              </a:spcAft>
              <a:buFont typeface="+mj-lt"/>
              <a:buAutoNum type="arabicPeriod" startAt="5"/>
              <a:tabLst>
                <a:tab pos="457200" algn="l"/>
              </a:tabLst>
            </a:pPr>
            <a:r>
              <a:rPr lang="en-IN" sz="1800" b="1" kern="0" dirty="0">
                <a:effectLst/>
                <a:latin typeface="Calibri" panose="020F0502020204030204" pitchFamily="34" charset="0"/>
                <a:ea typeface="Times New Roman" panose="02020603050405020304" pitchFamily="18" charset="0"/>
                <a:cs typeface="Calibri" panose="020F0502020204030204" pitchFamily="34" charset="0"/>
              </a:rPr>
              <a:t>Market Trends and Competition:</a:t>
            </a:r>
            <a:r>
              <a:rPr lang="en-IN" sz="1800" kern="0" dirty="0">
                <a:effectLst/>
                <a:latin typeface="Calibri" panose="020F0502020204030204" pitchFamily="34" charset="0"/>
                <a:ea typeface="Times New Roman" panose="02020603050405020304" pitchFamily="18" charset="0"/>
                <a:cs typeface="Calibri" panose="020F0502020204030204" pitchFamily="34" charset="0"/>
              </a:rPr>
              <a:t> Monitoring market trends and competitor activities to stay competitive and capitalize on emerging opportunities.</a:t>
            </a:r>
          </a:p>
          <a:p>
            <a:pPr>
              <a:lnSpc>
                <a:spcPct val="107000"/>
              </a:lnSpc>
              <a:spcAft>
                <a:spcPts val="1200"/>
              </a:spcAft>
              <a:tabLst>
                <a:tab pos="457200" algn="l"/>
              </a:tabLst>
            </a:pPr>
            <a:r>
              <a:rPr lang="en-IN" sz="1800" kern="0" dirty="0">
                <a:effectLst/>
                <a:latin typeface="Calibri" panose="020F0502020204030204" pitchFamily="34" charset="0"/>
                <a:ea typeface="Times New Roman" panose="02020603050405020304" pitchFamily="18" charset="0"/>
                <a:cs typeface="Calibri" panose="020F0502020204030204" pitchFamily="34" charset="0"/>
              </a:rPr>
              <a:t>By addressing these business problems and leveraging insights from the dataset, our organization can make informed decisions to drive growth, enhance competitiveness, and improve overall business performance.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89616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17B78E-C0E1-1E2B-D667-14793C18FACC}"/>
              </a:ext>
            </a:extLst>
          </p:cNvPr>
          <p:cNvSpPr txBox="1"/>
          <p:nvPr/>
        </p:nvSpPr>
        <p:spPr>
          <a:xfrm>
            <a:off x="954056" y="516685"/>
            <a:ext cx="6106884" cy="3430042"/>
          </a:xfrm>
          <a:prstGeom prst="rect">
            <a:avLst/>
          </a:prstGeom>
          <a:noFill/>
        </p:spPr>
        <p:txBody>
          <a:bodyPr wrap="square">
            <a:spAutoFit/>
          </a:bodyPr>
          <a:lstStyle/>
          <a:p>
            <a:pPr lvl="0">
              <a:lnSpc>
                <a:spcPct val="107000"/>
              </a:lnSpc>
              <a:spcAft>
                <a:spcPts val="1200"/>
              </a:spcAft>
            </a:pPr>
            <a:r>
              <a:rPr lang="en-IN" sz="1800" b="1" kern="0" dirty="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Technical Stocks: </a:t>
            </a:r>
          </a:p>
          <a:p>
            <a:pPr lvl="0">
              <a:lnSpc>
                <a:spcPct val="107000"/>
              </a:lnSpc>
              <a:spcAft>
                <a:spcPts val="1200"/>
              </a:spcAft>
            </a:pPr>
            <a:r>
              <a:rPr lang="en-IN" sz="1800" b="1" kern="0" dirty="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 </a:t>
            </a:r>
            <a:endParaRPr lang="en-IN" sz="1800" b="1" kern="0" dirty="0">
              <a:effectLst/>
              <a:latin typeface="Calibri" panose="020F0502020204030204" pitchFamily="34" charset="0"/>
              <a:ea typeface="Times New Roman" panose="02020603050405020304" pitchFamily="18" charset="0"/>
              <a:cs typeface="Calibri" panose="020F0502020204030204" pitchFamily="34" charset="0"/>
            </a:endParaRPr>
          </a:p>
          <a:p>
            <a:pPr lvl="0">
              <a:lnSpc>
                <a:spcPct val="107000"/>
              </a:lnSpc>
              <a:spcAft>
                <a:spcPts val="1200"/>
              </a:spcAft>
            </a:pPr>
            <a:endParaRPr lang="en-IN" b="1" kern="0" dirty="0">
              <a:latin typeface="Calibri" panose="020F0502020204030204" pitchFamily="34" charset="0"/>
              <a:ea typeface="Times New Roman" panose="02020603050405020304" pitchFamily="18" charset="0"/>
              <a:cs typeface="Calibri" panose="020F0502020204030204" pitchFamily="34" charset="0"/>
            </a:endParaRPr>
          </a:p>
          <a:p>
            <a:pPr lvl="0">
              <a:lnSpc>
                <a:spcPct val="107000"/>
              </a:lnSpc>
              <a:spcAft>
                <a:spcPts val="1200"/>
              </a:spcAft>
            </a:pPr>
            <a:endParaRPr lang="en-IN" sz="1800" b="1" kern="0" dirty="0">
              <a:effectLst/>
              <a:latin typeface="Calibri" panose="020F0502020204030204" pitchFamily="34" charset="0"/>
              <a:ea typeface="Times New Roman" panose="02020603050405020304" pitchFamily="18" charset="0"/>
              <a:cs typeface="Calibri" panose="020F0502020204030204" pitchFamily="34" charset="0"/>
            </a:endParaRPr>
          </a:p>
          <a:p>
            <a:pPr lvl="0">
              <a:lnSpc>
                <a:spcPct val="107000"/>
              </a:lnSpc>
              <a:spcAft>
                <a:spcPts val="1200"/>
              </a:spcAft>
            </a:pPr>
            <a:endParaRPr lang="en-IN" b="1" kern="0" dirty="0">
              <a:latin typeface="Calibri" panose="020F0502020204030204" pitchFamily="34" charset="0"/>
              <a:ea typeface="Calibri" panose="020F0502020204030204" pitchFamily="34" charset="0"/>
              <a:cs typeface="Calibri" panose="020F0502020204030204" pitchFamily="34" charset="0"/>
            </a:endParaRPr>
          </a:p>
          <a:p>
            <a:pPr lvl="0">
              <a:lnSpc>
                <a:spcPct val="107000"/>
              </a:lnSpc>
              <a:spcAft>
                <a:spcPts val="1200"/>
              </a:spcAft>
            </a:pPr>
            <a:endParaRPr lang="en-IN" sz="1600" b="1" kern="0" dirty="0">
              <a:effectLst/>
              <a:latin typeface="Calibri" panose="020F0502020204030204" pitchFamily="34" charset="0"/>
              <a:ea typeface="Calibri" panose="020F0502020204030204" pitchFamily="34" charset="0"/>
              <a:cs typeface="Calibri" panose="020F0502020204030204" pitchFamily="34" charset="0"/>
            </a:endParaRPr>
          </a:p>
          <a:p>
            <a:pPr lvl="0">
              <a:lnSpc>
                <a:spcPct val="107000"/>
              </a:lnSpc>
              <a:spcAft>
                <a:spcPts val="1200"/>
              </a:spcAft>
            </a:pPr>
            <a:endParaRPr lang="en-IN" sz="1600" b="1" kern="0" dirty="0">
              <a:latin typeface="Calibri" panose="020F0502020204030204" pitchFamily="34" charset="0"/>
              <a:ea typeface="Calibri" panose="020F0502020204030204" pitchFamily="34" charset="0"/>
              <a:cs typeface="Calibri" panose="020F0502020204030204" pitchFamily="34" charset="0"/>
            </a:endParaRPr>
          </a:p>
          <a:p>
            <a:pPr lvl="0">
              <a:lnSpc>
                <a:spcPct val="107000"/>
              </a:lnSpc>
              <a:spcAft>
                <a:spcPts val="1200"/>
              </a:spcAft>
            </a:pP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6D7BB172-7EF1-32AC-2E27-429B5F47F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113" y="1083319"/>
            <a:ext cx="1758626" cy="866779"/>
          </a:xfrm>
          <a:prstGeom prst="rect">
            <a:avLst/>
          </a:prstGeom>
        </p:spPr>
      </p:pic>
      <p:pic>
        <p:nvPicPr>
          <p:cNvPr id="9" name="Picture 8">
            <a:extLst>
              <a:ext uri="{FF2B5EF4-FFF2-40B4-BE49-F238E27FC236}">
                <a16:creationId xmlns:a16="http://schemas.microsoft.com/office/drawing/2014/main" id="{9F9770F9-93B8-9BF1-8E32-18E133D54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9100" y="1083319"/>
            <a:ext cx="1512239" cy="866779"/>
          </a:xfrm>
          <a:prstGeom prst="rect">
            <a:avLst/>
          </a:prstGeom>
        </p:spPr>
      </p:pic>
      <p:pic>
        <p:nvPicPr>
          <p:cNvPr id="11" name="Picture 10">
            <a:extLst>
              <a:ext uri="{FF2B5EF4-FFF2-40B4-BE49-F238E27FC236}">
                <a16:creationId xmlns:a16="http://schemas.microsoft.com/office/drawing/2014/main" id="{204D6C11-258D-54A1-D2F6-A0A187419D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5447" y="1083319"/>
            <a:ext cx="2114550" cy="866779"/>
          </a:xfrm>
          <a:prstGeom prst="rect">
            <a:avLst/>
          </a:prstGeom>
        </p:spPr>
      </p:pic>
      <p:pic>
        <p:nvPicPr>
          <p:cNvPr id="13" name="Picture 12">
            <a:extLst>
              <a:ext uri="{FF2B5EF4-FFF2-40B4-BE49-F238E27FC236}">
                <a16:creationId xmlns:a16="http://schemas.microsoft.com/office/drawing/2014/main" id="{3E17F594-56A1-D971-03A3-FBDC380AC8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7532" y="2492314"/>
            <a:ext cx="1829966" cy="989434"/>
          </a:xfrm>
          <a:prstGeom prst="rect">
            <a:avLst/>
          </a:prstGeom>
        </p:spPr>
      </p:pic>
      <p:pic>
        <p:nvPicPr>
          <p:cNvPr id="15" name="Picture 14">
            <a:extLst>
              <a:ext uri="{FF2B5EF4-FFF2-40B4-BE49-F238E27FC236}">
                <a16:creationId xmlns:a16="http://schemas.microsoft.com/office/drawing/2014/main" id="{FA48D9BC-16E1-B726-0205-B5EFC299BE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3719" y="2492314"/>
            <a:ext cx="2571750" cy="866779"/>
          </a:xfrm>
          <a:prstGeom prst="rect">
            <a:avLst/>
          </a:prstGeom>
        </p:spPr>
      </p:pic>
      <p:pic>
        <p:nvPicPr>
          <p:cNvPr id="19" name="Picture 18">
            <a:extLst>
              <a:ext uri="{FF2B5EF4-FFF2-40B4-BE49-F238E27FC236}">
                <a16:creationId xmlns:a16="http://schemas.microsoft.com/office/drawing/2014/main" id="{3D5870FB-6331-D471-49CF-176FB7808A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1974" y="2515023"/>
            <a:ext cx="1409700" cy="866779"/>
          </a:xfrm>
          <a:prstGeom prst="rect">
            <a:avLst/>
          </a:prstGeom>
        </p:spPr>
      </p:pic>
      <p:pic>
        <p:nvPicPr>
          <p:cNvPr id="21" name="Picture 20">
            <a:extLst>
              <a:ext uri="{FF2B5EF4-FFF2-40B4-BE49-F238E27FC236}">
                <a16:creationId xmlns:a16="http://schemas.microsoft.com/office/drawing/2014/main" id="{869B8695-ED6B-457C-A3B2-2DF3F1480E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0124" y="1003525"/>
            <a:ext cx="1943100" cy="759961"/>
          </a:xfrm>
          <a:prstGeom prst="rect">
            <a:avLst/>
          </a:prstGeom>
        </p:spPr>
      </p:pic>
    </p:spTree>
    <p:extLst>
      <p:ext uri="{BB962C8B-B14F-4D97-AF65-F5344CB8AC3E}">
        <p14:creationId xmlns:p14="http://schemas.microsoft.com/office/powerpoint/2010/main" val="2641379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D033466-A6FD-B01B-12A0-F77A4DA0FA55}"/>
              </a:ext>
            </a:extLst>
          </p:cNvPr>
          <p:cNvSpPr>
            <a:spLocks noGrp="1"/>
          </p:cNvSpPr>
          <p:nvPr>
            <p:ph type="subTitle" idx="1"/>
          </p:nvPr>
        </p:nvSpPr>
        <p:spPr>
          <a:xfrm>
            <a:off x="600237" y="643467"/>
            <a:ext cx="8926318" cy="4600337"/>
          </a:xfrm>
        </p:spPr>
        <p:txBody>
          <a:bodyPr>
            <a:normAutofit fontScale="92500" lnSpcReduction="10000"/>
          </a:bodyPr>
          <a:lstStyle/>
          <a:p>
            <a:r>
              <a:rPr lang="en-IN" sz="1800" b="1" kern="0" dirty="0">
                <a:effectLst/>
                <a:latin typeface="Calibri" panose="020F0502020204030204" pitchFamily="34" charset="0"/>
                <a:ea typeface="Times New Roman" panose="02020603050405020304" pitchFamily="18" charset="0"/>
                <a:cs typeface="Calibri" panose="020F0502020204030204" pitchFamily="34" charset="0"/>
              </a:rPr>
              <a:t>Data Collection and Understanding:</a:t>
            </a:r>
          </a:p>
          <a:p>
            <a:r>
              <a:rPr lang="en-IN" sz="1800" b="1" kern="0" dirty="0">
                <a:solidFill>
                  <a:schemeClr val="tx1"/>
                </a:solidFill>
                <a:effectLst/>
                <a:latin typeface="Calibri" panose="020F0502020204030204" pitchFamily="34" charset="0"/>
                <a:ea typeface="Times New Roman" panose="02020603050405020304" pitchFamily="18" charset="0"/>
              </a:rPr>
              <a:t>	This dataset contains sales transactions from three different branches of Amazon A, B, C, 	respectively located in Mandalay, Yangon and Naypyitaw and having 5 product lines 	namely  Food and Beverages, sports and  </a:t>
            </a:r>
            <a:r>
              <a:rPr lang="en-IN" sz="1800" b="1" kern="0" dirty="0" err="1">
                <a:solidFill>
                  <a:schemeClr val="tx1"/>
                </a:solidFill>
                <a:effectLst/>
                <a:latin typeface="Calibri" panose="020F0502020204030204" pitchFamily="34" charset="0"/>
                <a:ea typeface="Times New Roman" panose="02020603050405020304" pitchFamily="18" charset="0"/>
              </a:rPr>
              <a:t>travel,home</a:t>
            </a:r>
            <a:r>
              <a:rPr lang="en-IN" sz="1800" b="1" kern="0" dirty="0">
                <a:solidFill>
                  <a:schemeClr val="tx1"/>
                </a:solidFill>
                <a:effectLst/>
                <a:latin typeface="Calibri" panose="020F0502020204030204" pitchFamily="34" charset="0"/>
                <a:ea typeface="Times New Roman" panose="02020603050405020304" pitchFamily="18" charset="0"/>
              </a:rPr>
              <a:t> and </a:t>
            </a:r>
            <a:r>
              <a:rPr lang="en-IN" sz="1800" b="1" kern="0" dirty="0" err="1">
                <a:solidFill>
                  <a:schemeClr val="tx1"/>
                </a:solidFill>
                <a:effectLst/>
                <a:latin typeface="Calibri" panose="020F0502020204030204" pitchFamily="34" charset="0"/>
                <a:ea typeface="Times New Roman" panose="02020603050405020304" pitchFamily="18" charset="0"/>
              </a:rPr>
              <a:t>lifestyle,Electronic</a:t>
            </a:r>
            <a:r>
              <a:rPr lang="en-IN" sz="1800" b="1" kern="0" dirty="0">
                <a:solidFill>
                  <a:schemeClr val="tx1"/>
                </a:solidFill>
                <a:effectLst/>
                <a:latin typeface="Calibri" panose="020F0502020204030204" pitchFamily="34" charset="0"/>
                <a:ea typeface="Times New Roman" panose="02020603050405020304" pitchFamily="18" charset="0"/>
              </a:rPr>
              <a:t> 	</a:t>
            </a:r>
            <a:r>
              <a:rPr lang="en-IN" sz="1800" b="1" kern="0" dirty="0" err="1">
                <a:solidFill>
                  <a:schemeClr val="tx1"/>
                </a:solidFill>
                <a:effectLst/>
                <a:latin typeface="Calibri" panose="020F0502020204030204" pitchFamily="34" charset="0"/>
                <a:ea typeface="Times New Roman" panose="02020603050405020304" pitchFamily="18" charset="0"/>
              </a:rPr>
              <a:t>accessories,Health</a:t>
            </a:r>
            <a:r>
              <a:rPr lang="en-IN" sz="1800" b="1" kern="0" dirty="0">
                <a:solidFill>
                  <a:schemeClr val="tx1"/>
                </a:solidFill>
                <a:effectLst/>
                <a:latin typeface="Calibri" panose="020F0502020204030204" pitchFamily="34" charset="0"/>
                <a:ea typeface="Times New Roman" panose="02020603050405020304" pitchFamily="18" charset="0"/>
              </a:rPr>
              <a:t> and Beauty and Fashion accessories</a:t>
            </a:r>
          </a:p>
          <a:p>
            <a:endParaRPr lang="en-IN" sz="1800" b="1" kern="0" dirty="0">
              <a:solidFill>
                <a:schemeClr val="tx1"/>
              </a:solidFill>
              <a:latin typeface="Calibri" panose="020F0502020204030204" pitchFamily="34" charset="0"/>
              <a:ea typeface="Times New Roman" panose="02020603050405020304" pitchFamily="18" charset="0"/>
              <a:cs typeface="Calibri" panose="020F0502020204030204" pitchFamily="34" charset="0"/>
            </a:endParaRPr>
          </a:p>
          <a:p>
            <a:r>
              <a:rPr lang="en-IN" sz="1800" b="1" kern="0" dirty="0">
                <a:effectLst/>
                <a:latin typeface="Calibri" panose="020F0502020204030204" pitchFamily="34" charset="0"/>
                <a:ea typeface="Calibri" panose="020F0502020204030204" pitchFamily="34" charset="0"/>
                <a:cs typeface="Calibri" panose="020F0502020204030204" pitchFamily="34" charset="0"/>
              </a:rPr>
              <a:t>Data Dictionary:</a:t>
            </a:r>
          </a:p>
          <a:p>
            <a:r>
              <a:rPr lang="en-IN" sz="1800" b="1" kern="0" dirty="0">
                <a:latin typeface="Calibri" panose="020F0502020204030204" pitchFamily="34" charset="0"/>
                <a:ea typeface="Calibri" panose="020F0502020204030204" pitchFamily="34" charset="0"/>
                <a:cs typeface="Calibri" panose="020F0502020204030204" pitchFamily="34" charset="0"/>
              </a:rPr>
              <a:t>	</a:t>
            </a:r>
            <a:r>
              <a:rPr lang="en-IN" sz="1800" b="1" kern="0" dirty="0">
                <a:solidFill>
                  <a:schemeClr val="tx1"/>
                </a:solidFill>
                <a:latin typeface="Calibri" panose="020F0502020204030204" pitchFamily="34" charset="0"/>
                <a:ea typeface="Calibri" panose="020F0502020204030204" pitchFamily="34" charset="0"/>
                <a:cs typeface="Calibri" panose="020F0502020204030204" pitchFamily="34" charset="0"/>
              </a:rPr>
              <a:t>Here is the list of column names:</a:t>
            </a:r>
          </a:p>
          <a:p>
            <a:r>
              <a:rPr lang="en-IN" sz="1800" b="1" kern="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IN" sz="1800" b="1" kern="0" dirty="0" err="1">
                <a:solidFill>
                  <a:schemeClr val="tx1"/>
                </a:solidFill>
                <a:effectLst/>
                <a:latin typeface="Calibri" panose="020F0502020204030204" pitchFamily="34" charset="0"/>
                <a:ea typeface="Times New Roman" panose="02020603050405020304" pitchFamily="18" charset="0"/>
              </a:rPr>
              <a:t>invoice_id,branch,city,customer</a:t>
            </a:r>
            <a:r>
              <a:rPr lang="en-IN" sz="1800" b="1" kern="0" dirty="0">
                <a:solidFill>
                  <a:schemeClr val="tx1"/>
                </a:solidFill>
                <a:effectLst/>
                <a:latin typeface="Calibri" panose="020F0502020204030204" pitchFamily="34" charset="0"/>
                <a:ea typeface="Times New Roman" panose="02020603050405020304" pitchFamily="18" charset="0"/>
              </a:rPr>
              <a:t> </a:t>
            </a:r>
            <a:r>
              <a:rPr lang="en-IN" sz="1800" b="1" kern="0" dirty="0" err="1">
                <a:solidFill>
                  <a:schemeClr val="tx1"/>
                </a:solidFill>
                <a:effectLst/>
                <a:latin typeface="Calibri" panose="020F0502020204030204" pitchFamily="34" charset="0"/>
                <a:ea typeface="Times New Roman" panose="02020603050405020304" pitchFamily="18" charset="0"/>
              </a:rPr>
              <a:t>type,gender,product</a:t>
            </a:r>
            <a:r>
              <a:rPr lang="en-IN" sz="1800" b="1" kern="0" dirty="0">
                <a:solidFill>
                  <a:schemeClr val="tx1"/>
                </a:solidFill>
                <a:effectLst/>
                <a:latin typeface="Calibri" panose="020F0502020204030204" pitchFamily="34" charset="0"/>
                <a:ea typeface="Times New Roman" panose="02020603050405020304" pitchFamily="18" charset="0"/>
              </a:rPr>
              <a:t> </a:t>
            </a:r>
            <a:r>
              <a:rPr lang="en-IN" sz="1800" b="1" kern="0" dirty="0" err="1">
                <a:solidFill>
                  <a:schemeClr val="tx1"/>
                </a:solidFill>
                <a:effectLst/>
                <a:latin typeface="Calibri" panose="020F0502020204030204" pitchFamily="34" charset="0"/>
                <a:ea typeface="Times New Roman" panose="02020603050405020304" pitchFamily="18" charset="0"/>
              </a:rPr>
              <a:t>line,unit</a:t>
            </a:r>
            <a:r>
              <a:rPr lang="en-IN" sz="1800" b="1" kern="0" dirty="0">
                <a:solidFill>
                  <a:schemeClr val="tx1"/>
                </a:solidFill>
                <a:effectLst/>
                <a:latin typeface="Calibri" panose="020F0502020204030204" pitchFamily="34" charset="0"/>
                <a:ea typeface="Times New Roman" panose="02020603050405020304" pitchFamily="18" charset="0"/>
              </a:rPr>
              <a:t> 	</a:t>
            </a:r>
            <a:r>
              <a:rPr lang="en-IN" sz="1800" b="1" kern="0" dirty="0" err="1">
                <a:solidFill>
                  <a:schemeClr val="tx1"/>
                </a:solidFill>
                <a:effectLst/>
                <a:latin typeface="Calibri" panose="020F0502020204030204" pitchFamily="34" charset="0"/>
                <a:ea typeface="Times New Roman" panose="02020603050405020304" pitchFamily="18" charset="0"/>
              </a:rPr>
              <a:t>price,quantity,vat,total</a:t>
            </a:r>
            <a:r>
              <a:rPr lang="en-IN" sz="1800" b="1" kern="0" dirty="0" err="1">
                <a:solidFill>
                  <a:schemeClr val="tx1"/>
                </a:solidFill>
                <a:latin typeface="Calibri" panose="020F0502020204030204" pitchFamily="34" charset="0"/>
                <a:ea typeface="Times New Roman" panose="02020603050405020304" pitchFamily="18" charset="0"/>
              </a:rPr>
              <a:t>,date,time,payment,cogs,gross</a:t>
            </a:r>
            <a:r>
              <a:rPr lang="en-IN" sz="1800" b="1" kern="0" dirty="0">
                <a:solidFill>
                  <a:schemeClr val="tx1"/>
                </a:solidFill>
                <a:latin typeface="Calibri" panose="020F0502020204030204" pitchFamily="34" charset="0"/>
                <a:ea typeface="Times New Roman" panose="02020603050405020304" pitchFamily="18" charset="0"/>
              </a:rPr>
              <a:t> margin </a:t>
            </a:r>
            <a:r>
              <a:rPr lang="en-IN" sz="1800" b="1" kern="0" dirty="0" err="1">
                <a:solidFill>
                  <a:schemeClr val="tx1"/>
                </a:solidFill>
                <a:latin typeface="Calibri" panose="020F0502020204030204" pitchFamily="34" charset="0"/>
                <a:ea typeface="Times New Roman" panose="02020603050405020304" pitchFamily="18" charset="0"/>
              </a:rPr>
              <a:t>percentage,gross</a:t>
            </a:r>
            <a:r>
              <a:rPr lang="en-IN" sz="1800" b="1" kern="0" dirty="0">
                <a:solidFill>
                  <a:schemeClr val="tx1"/>
                </a:solidFill>
                <a:latin typeface="Calibri" panose="020F0502020204030204" pitchFamily="34" charset="0"/>
                <a:ea typeface="Times New Roman" panose="02020603050405020304" pitchFamily="18" charset="0"/>
              </a:rPr>
              <a:t> 	</a:t>
            </a:r>
            <a:r>
              <a:rPr lang="en-IN" sz="1800" b="1" kern="0" dirty="0" err="1">
                <a:solidFill>
                  <a:schemeClr val="tx1"/>
                </a:solidFill>
                <a:latin typeface="Calibri" panose="020F0502020204030204" pitchFamily="34" charset="0"/>
                <a:ea typeface="Times New Roman" panose="02020603050405020304" pitchFamily="18" charset="0"/>
              </a:rPr>
              <a:t>income,rating</a:t>
            </a:r>
            <a:endParaRPr lang="en-IN" sz="1800" b="1" kern="0" dirty="0">
              <a:solidFill>
                <a:schemeClr val="tx1"/>
              </a:solidFill>
              <a:latin typeface="Calibri" panose="020F0502020204030204" pitchFamily="34" charset="0"/>
              <a:ea typeface="Times New Roman" panose="02020603050405020304" pitchFamily="18" charset="0"/>
            </a:endParaRPr>
          </a:p>
          <a:p>
            <a:endParaRPr lang="en-IN" sz="1800" b="1" kern="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r>
              <a:rPr lang="en-IN" sz="1800" b="1" kern="0" dirty="0">
                <a:solidFill>
                  <a:schemeClr val="bg1"/>
                </a:solidFill>
                <a:latin typeface="Calibri" panose="020F0502020204030204" pitchFamily="34" charset="0"/>
                <a:ea typeface="Calibri" panose="020F0502020204030204" pitchFamily="34" charset="0"/>
                <a:cs typeface="Calibri" panose="020F0502020204030204" pitchFamily="34" charset="0"/>
              </a:rPr>
              <a:t>Data Dimension:</a:t>
            </a:r>
          </a:p>
          <a:p>
            <a:r>
              <a:rPr lang="en-IN" sz="1800" b="1" kern="0" dirty="0">
                <a:solidFill>
                  <a:schemeClr val="tx1"/>
                </a:solidFill>
                <a:latin typeface="Calibri" panose="020F0502020204030204" pitchFamily="34" charset="0"/>
                <a:ea typeface="Calibri" panose="020F0502020204030204" pitchFamily="34" charset="0"/>
                <a:cs typeface="Calibri" panose="020F0502020204030204" pitchFamily="34" charset="0"/>
              </a:rPr>
              <a:t>	1000 rows x 20 columns(After data preprocessing)</a:t>
            </a:r>
          </a:p>
          <a:p>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68902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4CA072-11A2-7711-9B26-6D67044062F5}"/>
              </a:ext>
            </a:extLst>
          </p:cNvPr>
          <p:cNvSpPr>
            <a:spLocks noGrp="1"/>
          </p:cNvSpPr>
          <p:nvPr>
            <p:ph type="body" sz="half" idx="2"/>
          </p:nvPr>
        </p:nvSpPr>
        <p:spPr>
          <a:xfrm>
            <a:off x="1251824" y="414270"/>
            <a:ext cx="6021388" cy="2048933"/>
          </a:xfrm>
        </p:spPr>
        <p:txBody>
          <a:bodyPr/>
          <a:lstStyle/>
          <a:p>
            <a:r>
              <a:rPr lang="en-US" b="1" dirty="0"/>
              <a:t>Data Dictionary:</a:t>
            </a:r>
            <a:endParaRPr lang="en-IN" b="1" dirty="0"/>
          </a:p>
        </p:txBody>
      </p:sp>
      <p:graphicFrame>
        <p:nvGraphicFramePr>
          <p:cNvPr id="5" name="Table 4">
            <a:extLst>
              <a:ext uri="{FF2B5EF4-FFF2-40B4-BE49-F238E27FC236}">
                <a16:creationId xmlns:a16="http://schemas.microsoft.com/office/drawing/2014/main" id="{D86D6ECB-5AD2-BABC-104F-B7EDDA576341}"/>
              </a:ext>
            </a:extLst>
          </p:cNvPr>
          <p:cNvGraphicFramePr>
            <a:graphicFrameLocks noGrp="1"/>
          </p:cNvGraphicFramePr>
          <p:nvPr>
            <p:extLst>
              <p:ext uri="{D42A27DB-BD31-4B8C-83A1-F6EECF244321}">
                <p14:modId xmlns:p14="http://schemas.microsoft.com/office/powerpoint/2010/main" val="452429462"/>
              </p:ext>
            </p:extLst>
          </p:nvPr>
        </p:nvGraphicFramePr>
        <p:xfrm>
          <a:off x="1326469" y="804255"/>
          <a:ext cx="8116110" cy="5811997"/>
        </p:xfrm>
        <a:graphic>
          <a:graphicData uri="http://schemas.openxmlformats.org/drawingml/2006/table">
            <a:tbl>
              <a:tblPr firstRow="1" firstCol="1" bandRow="1">
                <a:tableStyleId>{5C22544A-7EE6-4342-B048-85BDC9FD1C3A}</a:tableStyleId>
              </a:tblPr>
              <a:tblGrid>
                <a:gridCol w="2705370">
                  <a:extLst>
                    <a:ext uri="{9D8B030D-6E8A-4147-A177-3AD203B41FA5}">
                      <a16:colId xmlns:a16="http://schemas.microsoft.com/office/drawing/2014/main" val="1077688896"/>
                    </a:ext>
                  </a:extLst>
                </a:gridCol>
                <a:gridCol w="2705370">
                  <a:extLst>
                    <a:ext uri="{9D8B030D-6E8A-4147-A177-3AD203B41FA5}">
                      <a16:colId xmlns:a16="http://schemas.microsoft.com/office/drawing/2014/main" val="606056903"/>
                    </a:ext>
                  </a:extLst>
                </a:gridCol>
                <a:gridCol w="2705370">
                  <a:extLst>
                    <a:ext uri="{9D8B030D-6E8A-4147-A177-3AD203B41FA5}">
                      <a16:colId xmlns:a16="http://schemas.microsoft.com/office/drawing/2014/main" val="2804284631"/>
                    </a:ext>
                  </a:extLst>
                </a:gridCol>
              </a:tblGrid>
              <a:tr h="229048">
                <a:tc>
                  <a:txBody>
                    <a:bodyPr/>
                    <a:lstStyle/>
                    <a:p>
                      <a:pPr algn="ctr">
                        <a:lnSpc>
                          <a:spcPct val="107000"/>
                        </a:lnSpc>
                        <a:spcAft>
                          <a:spcPts val="800"/>
                        </a:spcAft>
                      </a:pPr>
                      <a:r>
                        <a:rPr lang="en-IN" sz="1200" kern="0" dirty="0">
                          <a:effectLst/>
                        </a:rPr>
                        <a:t>Column</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gn="ctr">
                        <a:lnSpc>
                          <a:spcPct val="107000"/>
                        </a:lnSpc>
                        <a:spcAft>
                          <a:spcPts val="800"/>
                        </a:spcAft>
                      </a:pPr>
                      <a:r>
                        <a:rPr lang="en-IN" sz="1200" kern="0">
                          <a:effectLst/>
                        </a:rPr>
                        <a:t>Description</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gn="ctr">
                        <a:lnSpc>
                          <a:spcPct val="107000"/>
                        </a:lnSpc>
                        <a:spcAft>
                          <a:spcPts val="800"/>
                        </a:spcAft>
                      </a:pPr>
                      <a:r>
                        <a:rPr lang="en-IN" sz="1200" kern="0">
                          <a:effectLst/>
                        </a:rPr>
                        <a:t>Data Type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extLst>
                  <a:ext uri="{0D108BD9-81ED-4DB2-BD59-A6C34878D82A}">
                    <a16:rowId xmlns:a16="http://schemas.microsoft.com/office/drawing/2014/main" val="4267668987"/>
                  </a:ext>
                </a:extLst>
              </a:tr>
              <a:tr h="229048">
                <a:tc>
                  <a:txBody>
                    <a:bodyPr/>
                    <a:lstStyle/>
                    <a:p>
                      <a:pPr>
                        <a:lnSpc>
                          <a:spcPct val="107000"/>
                        </a:lnSpc>
                        <a:spcAft>
                          <a:spcPts val="800"/>
                        </a:spcAft>
                      </a:pPr>
                      <a:r>
                        <a:rPr lang="en-IN" sz="1200" kern="0">
                          <a:effectLst/>
                        </a:rPr>
                        <a:t>invoice_id</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Invoice of the sales made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VARCHAR(30)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extLst>
                  <a:ext uri="{0D108BD9-81ED-4DB2-BD59-A6C34878D82A}">
                    <a16:rowId xmlns:a16="http://schemas.microsoft.com/office/drawing/2014/main" val="1316953779"/>
                  </a:ext>
                </a:extLst>
              </a:tr>
              <a:tr h="340376">
                <a:tc>
                  <a:txBody>
                    <a:bodyPr/>
                    <a:lstStyle/>
                    <a:p>
                      <a:pPr>
                        <a:lnSpc>
                          <a:spcPct val="107000"/>
                        </a:lnSpc>
                        <a:spcAft>
                          <a:spcPts val="800"/>
                        </a:spcAft>
                      </a:pPr>
                      <a:r>
                        <a:rPr lang="en-IN" sz="1200" kern="0">
                          <a:effectLst/>
                        </a:rPr>
                        <a:t>branch</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Branch at which sales were made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VARCHAR(5)</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extLst>
                  <a:ext uri="{0D108BD9-81ED-4DB2-BD59-A6C34878D82A}">
                    <a16:rowId xmlns:a16="http://schemas.microsoft.com/office/drawing/2014/main" val="1258681782"/>
                  </a:ext>
                </a:extLst>
              </a:tr>
              <a:tr h="229048">
                <a:tc>
                  <a:txBody>
                    <a:bodyPr/>
                    <a:lstStyle/>
                    <a:p>
                      <a:pPr>
                        <a:lnSpc>
                          <a:spcPct val="107000"/>
                        </a:lnSpc>
                        <a:spcAft>
                          <a:spcPts val="800"/>
                        </a:spcAft>
                      </a:pPr>
                      <a:r>
                        <a:rPr lang="en-IN" sz="1200" kern="0">
                          <a:effectLst/>
                        </a:rPr>
                        <a:t>city</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The location of the branch</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VARCHAR(30)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extLst>
                  <a:ext uri="{0D108BD9-81ED-4DB2-BD59-A6C34878D82A}">
                    <a16:rowId xmlns:a16="http://schemas.microsoft.com/office/drawing/2014/main" val="2948865847"/>
                  </a:ext>
                </a:extLst>
              </a:tr>
              <a:tr h="229048">
                <a:tc>
                  <a:txBody>
                    <a:bodyPr/>
                    <a:lstStyle/>
                    <a:p>
                      <a:pPr>
                        <a:lnSpc>
                          <a:spcPct val="107000"/>
                        </a:lnSpc>
                        <a:spcAft>
                          <a:spcPts val="800"/>
                        </a:spcAft>
                      </a:pPr>
                      <a:r>
                        <a:rPr lang="en-IN" sz="1200" kern="0">
                          <a:effectLst/>
                        </a:rPr>
                        <a:t>customer_type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The type of the customer</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VARCHAR(30)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extLst>
                  <a:ext uri="{0D108BD9-81ED-4DB2-BD59-A6C34878D82A}">
                    <a16:rowId xmlns:a16="http://schemas.microsoft.com/office/drawing/2014/main" val="3821716494"/>
                  </a:ext>
                </a:extLst>
              </a:tr>
              <a:tr h="372159">
                <a:tc>
                  <a:txBody>
                    <a:bodyPr/>
                    <a:lstStyle/>
                    <a:p>
                      <a:pPr>
                        <a:lnSpc>
                          <a:spcPct val="107000"/>
                        </a:lnSpc>
                        <a:spcAft>
                          <a:spcPts val="800"/>
                        </a:spcAft>
                      </a:pPr>
                      <a:r>
                        <a:rPr lang="en-IN" sz="1200" kern="0">
                          <a:effectLst/>
                        </a:rPr>
                        <a:t>gender</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Gender of the customer making purchase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VARCHAR(10)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extLst>
                  <a:ext uri="{0D108BD9-81ED-4DB2-BD59-A6C34878D82A}">
                    <a16:rowId xmlns:a16="http://schemas.microsoft.com/office/drawing/2014/main" val="3299134094"/>
                  </a:ext>
                </a:extLst>
              </a:tr>
              <a:tr h="229048">
                <a:tc>
                  <a:txBody>
                    <a:bodyPr/>
                    <a:lstStyle/>
                    <a:p>
                      <a:pPr>
                        <a:lnSpc>
                          <a:spcPct val="107000"/>
                        </a:lnSpc>
                        <a:spcAft>
                          <a:spcPts val="800"/>
                        </a:spcAft>
                      </a:pPr>
                      <a:r>
                        <a:rPr lang="en-IN" sz="1200" kern="0">
                          <a:effectLst/>
                        </a:rPr>
                        <a:t>product_line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Product line of the product sold</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VARCHAR(100)</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extLst>
                  <a:ext uri="{0D108BD9-81ED-4DB2-BD59-A6C34878D82A}">
                    <a16:rowId xmlns:a16="http://schemas.microsoft.com/office/drawing/2014/main" val="787091600"/>
                  </a:ext>
                </a:extLst>
              </a:tr>
              <a:tr h="340376">
                <a:tc>
                  <a:txBody>
                    <a:bodyPr/>
                    <a:lstStyle/>
                    <a:p>
                      <a:pPr>
                        <a:lnSpc>
                          <a:spcPct val="107000"/>
                        </a:lnSpc>
                        <a:spcAft>
                          <a:spcPts val="800"/>
                        </a:spcAft>
                      </a:pPr>
                      <a:r>
                        <a:rPr lang="en-IN" sz="1200" kern="0">
                          <a:effectLst/>
                        </a:rPr>
                        <a:t>unit_price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The price of each product</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DECIMAL(10, 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extLst>
                  <a:ext uri="{0D108BD9-81ED-4DB2-BD59-A6C34878D82A}">
                    <a16:rowId xmlns:a16="http://schemas.microsoft.com/office/drawing/2014/main" val="3133852850"/>
                  </a:ext>
                </a:extLst>
              </a:tr>
              <a:tr h="229048">
                <a:tc>
                  <a:txBody>
                    <a:bodyPr/>
                    <a:lstStyle/>
                    <a:p>
                      <a:pPr>
                        <a:lnSpc>
                          <a:spcPct val="107000"/>
                        </a:lnSpc>
                        <a:spcAft>
                          <a:spcPts val="800"/>
                        </a:spcAft>
                      </a:pPr>
                      <a:r>
                        <a:rPr lang="en-IN" sz="1200" kern="0">
                          <a:effectLst/>
                        </a:rPr>
                        <a:t>quantity</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The amount of the product sold</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dirty="0">
                          <a:effectLst/>
                        </a:rPr>
                        <a:t>INT</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extLst>
                  <a:ext uri="{0D108BD9-81ED-4DB2-BD59-A6C34878D82A}">
                    <a16:rowId xmlns:a16="http://schemas.microsoft.com/office/drawing/2014/main" val="3691370799"/>
                  </a:ext>
                </a:extLst>
              </a:tr>
              <a:tr h="372159">
                <a:tc>
                  <a:txBody>
                    <a:bodyPr/>
                    <a:lstStyle/>
                    <a:p>
                      <a:pPr>
                        <a:lnSpc>
                          <a:spcPct val="107000"/>
                        </a:lnSpc>
                        <a:spcAft>
                          <a:spcPts val="800"/>
                        </a:spcAft>
                      </a:pPr>
                      <a:r>
                        <a:rPr lang="en-IN" sz="1200" kern="0">
                          <a:effectLst/>
                        </a:rPr>
                        <a:t>VAT</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The amount of tax on the purchase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FLOAT(6, 4)</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extLst>
                  <a:ext uri="{0D108BD9-81ED-4DB2-BD59-A6C34878D82A}">
                    <a16:rowId xmlns:a16="http://schemas.microsoft.com/office/drawing/2014/main" val="1857915176"/>
                  </a:ext>
                </a:extLst>
              </a:tr>
              <a:tr h="340376">
                <a:tc>
                  <a:txBody>
                    <a:bodyPr/>
                    <a:lstStyle/>
                    <a:p>
                      <a:pPr>
                        <a:lnSpc>
                          <a:spcPct val="107000"/>
                        </a:lnSpc>
                        <a:spcAft>
                          <a:spcPts val="800"/>
                        </a:spcAft>
                      </a:pPr>
                      <a:r>
                        <a:rPr lang="en-IN" sz="1200" kern="0">
                          <a:effectLst/>
                        </a:rPr>
                        <a:t>total</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The total cost of the purchase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DECIMAL(10, 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extLst>
                  <a:ext uri="{0D108BD9-81ED-4DB2-BD59-A6C34878D82A}">
                    <a16:rowId xmlns:a16="http://schemas.microsoft.com/office/drawing/2014/main" val="171464463"/>
                  </a:ext>
                </a:extLst>
              </a:tr>
              <a:tr h="372159">
                <a:tc>
                  <a:txBody>
                    <a:bodyPr/>
                    <a:lstStyle/>
                    <a:p>
                      <a:pPr>
                        <a:lnSpc>
                          <a:spcPct val="107000"/>
                        </a:lnSpc>
                        <a:spcAft>
                          <a:spcPts val="800"/>
                        </a:spcAft>
                      </a:pPr>
                      <a:r>
                        <a:rPr lang="en-IN" sz="1200" kern="0" dirty="0">
                          <a:effectLst/>
                        </a:rPr>
                        <a:t>date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The date on which the purchase was made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DATE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extLst>
                  <a:ext uri="{0D108BD9-81ED-4DB2-BD59-A6C34878D82A}">
                    <a16:rowId xmlns:a16="http://schemas.microsoft.com/office/drawing/2014/main" val="3469255487"/>
                  </a:ext>
                </a:extLst>
              </a:tr>
              <a:tr h="372159">
                <a:tc>
                  <a:txBody>
                    <a:bodyPr/>
                    <a:lstStyle/>
                    <a:p>
                      <a:pPr>
                        <a:lnSpc>
                          <a:spcPct val="107000"/>
                        </a:lnSpc>
                        <a:spcAft>
                          <a:spcPts val="800"/>
                        </a:spcAft>
                      </a:pPr>
                      <a:r>
                        <a:rPr lang="en-IN" sz="1200" kern="0">
                          <a:effectLst/>
                        </a:rPr>
                        <a:t>time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The time at which the purchase was made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TIMESTAMP</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extLst>
                  <a:ext uri="{0D108BD9-81ED-4DB2-BD59-A6C34878D82A}">
                    <a16:rowId xmlns:a16="http://schemas.microsoft.com/office/drawing/2014/main" val="300528312"/>
                  </a:ext>
                </a:extLst>
              </a:tr>
              <a:tr h="340376">
                <a:tc>
                  <a:txBody>
                    <a:bodyPr/>
                    <a:lstStyle/>
                    <a:p>
                      <a:pPr>
                        <a:lnSpc>
                          <a:spcPct val="107000"/>
                        </a:lnSpc>
                        <a:spcAft>
                          <a:spcPts val="800"/>
                        </a:spcAft>
                      </a:pPr>
                      <a:r>
                        <a:rPr lang="en-IN" sz="1200" kern="0" dirty="0">
                          <a:effectLst/>
                        </a:rPr>
                        <a:t>payment</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The total amount paid</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dirty="0">
                          <a:effectLst/>
                        </a:rPr>
                        <a:t>Varchar(20)</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extLst>
                  <a:ext uri="{0D108BD9-81ED-4DB2-BD59-A6C34878D82A}">
                    <a16:rowId xmlns:a16="http://schemas.microsoft.com/office/drawing/2014/main" val="2690950229"/>
                  </a:ext>
                </a:extLst>
              </a:tr>
              <a:tr h="340376">
                <a:tc>
                  <a:txBody>
                    <a:bodyPr/>
                    <a:lstStyle/>
                    <a:p>
                      <a:pPr>
                        <a:lnSpc>
                          <a:spcPct val="107000"/>
                        </a:lnSpc>
                        <a:spcAft>
                          <a:spcPts val="800"/>
                        </a:spcAft>
                      </a:pPr>
                      <a:r>
                        <a:rPr lang="en-IN" sz="1200" kern="0">
                          <a:effectLst/>
                        </a:rPr>
                        <a:t>cogs</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Cost Of Goods sold</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DECIMAL(10, 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extLst>
                  <a:ext uri="{0D108BD9-81ED-4DB2-BD59-A6C34878D82A}">
                    <a16:rowId xmlns:a16="http://schemas.microsoft.com/office/drawing/2014/main" val="1729236232"/>
                  </a:ext>
                </a:extLst>
              </a:tr>
              <a:tr h="229048">
                <a:tc>
                  <a:txBody>
                    <a:bodyPr/>
                    <a:lstStyle/>
                    <a:p>
                      <a:pPr>
                        <a:lnSpc>
                          <a:spcPct val="107000"/>
                        </a:lnSpc>
                        <a:spcAft>
                          <a:spcPts val="800"/>
                        </a:spcAft>
                      </a:pPr>
                      <a:r>
                        <a:rPr lang="en-IN" sz="1200" kern="0">
                          <a:effectLst/>
                        </a:rPr>
                        <a:t>gross_margin_percentage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Gross margin percentage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FLOAT(11, 9)</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extLst>
                  <a:ext uri="{0D108BD9-81ED-4DB2-BD59-A6C34878D82A}">
                    <a16:rowId xmlns:a16="http://schemas.microsoft.com/office/drawing/2014/main" val="3679756221"/>
                  </a:ext>
                </a:extLst>
              </a:tr>
              <a:tr h="340376">
                <a:tc>
                  <a:txBody>
                    <a:bodyPr/>
                    <a:lstStyle/>
                    <a:p>
                      <a:pPr>
                        <a:lnSpc>
                          <a:spcPct val="107000"/>
                        </a:lnSpc>
                        <a:spcAft>
                          <a:spcPts val="800"/>
                        </a:spcAft>
                      </a:pPr>
                      <a:r>
                        <a:rPr lang="en-IN" sz="1200" kern="0">
                          <a:effectLst/>
                        </a:rPr>
                        <a:t>gross_income</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dirty="0">
                          <a:effectLst/>
                        </a:rPr>
                        <a:t>Gross Income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DECIMAL(10, 2)</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extLst>
                  <a:ext uri="{0D108BD9-81ED-4DB2-BD59-A6C34878D82A}">
                    <a16:rowId xmlns:a16="http://schemas.microsoft.com/office/drawing/2014/main" val="1507774857"/>
                  </a:ext>
                </a:extLst>
              </a:tr>
              <a:tr h="229048">
                <a:tc>
                  <a:txBody>
                    <a:bodyPr/>
                    <a:lstStyle/>
                    <a:p>
                      <a:pPr>
                        <a:lnSpc>
                          <a:spcPct val="107000"/>
                        </a:lnSpc>
                        <a:spcAft>
                          <a:spcPts val="800"/>
                        </a:spcAft>
                      </a:pPr>
                      <a:r>
                        <a:rPr lang="en-IN" sz="1200" kern="0" dirty="0">
                          <a:effectLst/>
                        </a:rPr>
                        <a:t>rating</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a:effectLst/>
                        </a:rPr>
                        <a:t>Rating</a:t>
                      </a:r>
                      <a:endParaRPr lang="en-IN"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tc>
                  <a:txBody>
                    <a:bodyPr/>
                    <a:lstStyle/>
                    <a:p>
                      <a:pPr>
                        <a:lnSpc>
                          <a:spcPct val="107000"/>
                        </a:lnSpc>
                        <a:spcAft>
                          <a:spcPts val="800"/>
                        </a:spcAft>
                      </a:pPr>
                      <a:r>
                        <a:rPr lang="en-IN" sz="1200" kern="0" dirty="0">
                          <a:effectLst/>
                        </a:rPr>
                        <a:t>FLOAT(2, 1)</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3181" marR="63181" marT="31591" marB="31591"/>
                </a:tc>
                <a:extLst>
                  <a:ext uri="{0D108BD9-81ED-4DB2-BD59-A6C34878D82A}">
                    <a16:rowId xmlns:a16="http://schemas.microsoft.com/office/drawing/2014/main" val="1224557935"/>
                  </a:ext>
                </a:extLst>
              </a:tr>
            </a:tbl>
          </a:graphicData>
        </a:graphic>
      </p:graphicFrame>
    </p:spTree>
    <p:extLst>
      <p:ext uri="{BB962C8B-B14F-4D97-AF65-F5344CB8AC3E}">
        <p14:creationId xmlns:p14="http://schemas.microsoft.com/office/powerpoint/2010/main" val="2624669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D7F885B-C203-815D-44E0-1F8AE7299DE8}"/>
              </a:ext>
            </a:extLst>
          </p:cNvPr>
          <p:cNvSpPr>
            <a:spLocks noGrp="1"/>
          </p:cNvSpPr>
          <p:nvPr>
            <p:ph type="subTitle" idx="1"/>
          </p:nvPr>
        </p:nvSpPr>
        <p:spPr>
          <a:xfrm>
            <a:off x="926807" y="867402"/>
            <a:ext cx="7993257" cy="5608043"/>
          </a:xfrm>
        </p:spPr>
        <p:txBody>
          <a:bodyPr>
            <a:normAutofit/>
          </a:bodyPr>
          <a:lstStyle/>
          <a:p>
            <a:pPr lvl="0">
              <a:lnSpc>
                <a:spcPct val="107000"/>
              </a:lnSpc>
              <a:spcAft>
                <a:spcPts val="1200"/>
              </a:spcAft>
            </a:pPr>
            <a:r>
              <a:rPr lang="en-IN" sz="1800" b="1" kern="0" dirty="0">
                <a:effectLst/>
                <a:latin typeface="Calibri" panose="020F0502020204030204" pitchFamily="34" charset="0"/>
                <a:ea typeface="Times New Roman" panose="02020603050405020304" pitchFamily="18" charset="0"/>
                <a:cs typeface="Calibri" panose="020F0502020204030204" pitchFamily="34" charset="0"/>
              </a:rPr>
              <a:t>    </a:t>
            </a:r>
            <a:r>
              <a:rPr lang="en-IN" sz="1700" b="1" kern="0" dirty="0">
                <a:effectLst/>
                <a:latin typeface="Calibri" panose="020F0502020204030204" pitchFamily="34" charset="0"/>
                <a:ea typeface="Times New Roman" panose="02020603050405020304" pitchFamily="18" charset="0"/>
                <a:cs typeface="Calibri" panose="020F0502020204030204" pitchFamily="34" charset="0"/>
              </a:rPr>
              <a:t>System Requirements</a:t>
            </a:r>
            <a:endParaRPr lang="en-IN" sz="17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7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--Operating System: Windows 10</a:t>
            </a:r>
            <a:endParaRPr lang="en-IN" sz="17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7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--System Type: 64 bit Operating System,x64-based processor</a:t>
            </a:r>
            <a:endParaRPr lang="en-IN" sz="17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7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--Ram:8GB</a:t>
            </a:r>
            <a:endParaRPr lang="en-IN" sz="17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7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--Processor:</a:t>
            </a:r>
            <a:r>
              <a:rPr lang="en-IN" sz="17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IN" sz="17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11th Gen Intel(R) Core(TM) i3-1115G4 @ 3.00GHz   3.00 GHz</a:t>
            </a:r>
          </a:p>
          <a:p>
            <a:pPr marL="228600">
              <a:lnSpc>
                <a:spcPct val="107000"/>
              </a:lnSpc>
              <a:spcAft>
                <a:spcPts val="800"/>
              </a:spcAft>
            </a:pPr>
            <a:r>
              <a:rPr lang="en-IN" sz="1700" b="1" kern="0" dirty="0">
                <a:effectLst/>
                <a:latin typeface="Calibri" panose="020F0502020204030204" pitchFamily="34" charset="0"/>
                <a:ea typeface="Times New Roman" panose="02020603050405020304" pitchFamily="18" charset="0"/>
              </a:rPr>
              <a:t>Data Preprocessing:</a:t>
            </a:r>
          </a:p>
          <a:p>
            <a:pPr marL="228600">
              <a:lnSpc>
                <a:spcPct val="107000"/>
              </a:lnSpc>
              <a:spcAft>
                <a:spcPts val="800"/>
              </a:spcAft>
            </a:pPr>
            <a:r>
              <a:rPr lang="en-IN" sz="1700" b="1" kern="0" dirty="0">
                <a:solidFill>
                  <a:schemeClr val="tx1"/>
                </a:solidFill>
                <a:latin typeface="Calibri" panose="020F0502020204030204" pitchFamily="34" charset="0"/>
                <a:ea typeface="Calibri" panose="020F0502020204030204" pitchFamily="34" charset="0"/>
                <a:cs typeface="Times New Roman" panose="02020603050405020304" pitchFamily="18" charset="0"/>
              </a:rPr>
              <a:t>--The first step in data preprocessing is to identify the columns with missing 	values. In this case,</a:t>
            </a:r>
            <a:r>
              <a:rPr lang="en-IN" sz="17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There are no null values in our database as in creating the 	tables, we set NOT  NULL for each field, hence null values are filtered out.</a:t>
            </a:r>
            <a:r>
              <a:rPr lang="en-IN" sz="1700" b="1" kern="100" dirty="0">
                <a:effectLst/>
                <a:latin typeface="Calibri" panose="020F0502020204030204" pitchFamily="34" charset="0"/>
                <a:ea typeface="Calibri" panose="020F0502020204030204" pitchFamily="34" charset="0"/>
                <a:cs typeface="Calibri" panose="020F0502020204030204" pitchFamily="34" charset="0"/>
              </a:rPr>
              <a:t> </a:t>
            </a:r>
          </a:p>
          <a:p>
            <a:pPr marL="228600">
              <a:lnSpc>
                <a:spcPct val="107000"/>
              </a:lnSpc>
              <a:spcAft>
                <a:spcPts val="800"/>
              </a:spcAft>
            </a:pPr>
            <a:r>
              <a:rPr lang="en-IN" sz="17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--Added 3 new columns for extracting additional information such as time of day, 	day of the week, and month of the year  from the existing columns (time and 	date) for  understanding sales patterns by time of day (morning, afternoon, 	evening) and different timescales (daily, weekly, monthly) can help identify peak 	hours for sales, while </a:t>
            </a:r>
            <a:r>
              <a:rPr lang="en-IN" sz="1700" b="1" kern="1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analyzing</a:t>
            </a:r>
            <a:r>
              <a:rPr lang="en-IN" sz="17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sales trends by day of the week and month of the 	year can reveal recurring patterns and seasonal variations</a:t>
            </a:r>
            <a:r>
              <a:rPr lang="en-IN" sz="1700" b="1" kern="100" dirty="0">
                <a:effectLst/>
                <a:latin typeface="Calibri" panose="020F0502020204030204" pitchFamily="34" charset="0"/>
                <a:ea typeface="Calibri" panose="020F0502020204030204" pitchFamily="34" charset="0"/>
                <a:cs typeface="Calibri" panose="020F0502020204030204" pitchFamily="34" charset="0"/>
              </a:rPr>
              <a:t>.</a:t>
            </a:r>
            <a:endParaRPr lang="en-IN" sz="17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endParaRPr lang="en-IN" sz="18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28600">
              <a:lnSpc>
                <a:spcPct val="107000"/>
              </a:lnSpc>
              <a:spcAft>
                <a:spcPts val="800"/>
              </a:spcAft>
            </a:pPr>
            <a:endParaRPr lang="en-IN" sz="18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28600">
              <a:lnSpc>
                <a:spcPct val="107000"/>
              </a:lnSpc>
              <a:spcAft>
                <a:spcPts val="800"/>
              </a:spcAft>
            </a:pPr>
            <a:endParaRPr lang="en-IN"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endParaRPr lang="en-IN"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65505729"/>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4954</TotalTime>
  <Words>2332</Words>
  <Application>Microsoft Office PowerPoint</Application>
  <PresentationFormat>Widescreen</PresentationFormat>
  <Paragraphs>278</Paragraphs>
  <Slides>31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Century Gothic</vt:lpstr>
      <vt:lpstr>Courier New</vt:lpstr>
      <vt:lpstr>Symbol</vt:lpstr>
      <vt:lpstr>var(--jp-code-font-family)</vt:lpstr>
      <vt:lpstr>Wingdings</vt:lpstr>
      <vt:lpstr>Wingdings 3</vt:lpstr>
      <vt:lpstr>Slice</vt:lpstr>
      <vt:lpstr>SQL Capstone Project @Odinschool Amazon Sales Data            Name: Janaki G         S7886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Exploratory Data Analysis:                                Data Visualization </vt:lpstr>
      <vt:lpstr>  Exploratory Data Analysis:                                Data Visualization -bar plot</vt:lpstr>
      <vt:lpstr>  Exploratory Data Analysis:                                Data Visualization -bar plot</vt:lpstr>
      <vt:lpstr>  Exploratory Data Analysis:                                Data Visualization –BAR plot</vt:lpstr>
      <vt:lpstr>PowerPoint Presentation</vt:lpstr>
      <vt:lpstr>  Exploratory Data Analysis:                                Data Visualization </vt:lpstr>
      <vt:lpstr>PowerPoint Presentation</vt:lpstr>
      <vt:lpstr>  Exploratory Data Analysis:                                Data Visualization -bar plot</vt:lpstr>
      <vt:lpstr>  Exploratory Data Analysis:                                Data Visualization -bar plot</vt:lpstr>
      <vt:lpstr>  Exploratory Data Analysis:                                Data Visualization -bar plot</vt:lpstr>
      <vt:lpstr>  Exploratory Data Analysis:                                Data Visualization -bar plot</vt:lpstr>
      <vt:lpstr>  Exploratory Data Analysis:                                Data Visualization -bar plot</vt:lpstr>
      <vt:lpstr>  Exploratory Data Analysis:                                Data Visualization -bar plot</vt:lpstr>
      <vt:lpstr>PowerPoint Presentation</vt:lpstr>
      <vt:lpstr>PowerPoint Presentation</vt:lpstr>
      <vt:lpstr>  Exploratory Data Analysis:                                Data Visualization -bar plot</vt:lpstr>
      <vt:lpstr>PowerPoint Presentation</vt:lpstr>
      <vt:lpstr>PowerPoint Presentation</vt:lpstr>
      <vt:lpstr>PowerPoint Presentation</vt:lpstr>
      <vt:lpstr>PowerPoint Presentation</vt:lpstr>
      <vt:lpstr>PowerPoint Presentation</vt:lpstr>
      <vt:lpstr>THANKYOU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Project @Odinschool</dc:title>
  <dc:creator>janaki bayya</dc:creator>
  <cp:lastModifiedBy>janaki bayya</cp:lastModifiedBy>
  <cp:revision>19</cp:revision>
  <dcterms:created xsi:type="dcterms:W3CDTF">2024-05-02T10:32:08Z</dcterms:created>
  <dcterms:modified xsi:type="dcterms:W3CDTF">2024-05-10T13:10:48Z</dcterms:modified>
</cp:coreProperties>
</file>